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347" r:id="rId2"/>
    <p:sldId id="391" r:id="rId3"/>
    <p:sldId id="382" r:id="rId4"/>
    <p:sldId id="392" r:id="rId5"/>
    <p:sldId id="393" r:id="rId6"/>
    <p:sldId id="394" r:id="rId7"/>
    <p:sldId id="395" r:id="rId8"/>
    <p:sldId id="396" r:id="rId9"/>
    <p:sldId id="397" r:id="rId10"/>
    <p:sldId id="398" r:id="rId11"/>
    <p:sldId id="399" r:id="rId12"/>
    <p:sldId id="401" r:id="rId13"/>
    <p:sldId id="402" r:id="rId14"/>
    <p:sldId id="400" r:id="rId15"/>
    <p:sldId id="38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2" autoAdjust="0"/>
    <p:restoredTop sz="84707" autoAdjust="0"/>
  </p:normalViewPr>
  <p:slideViewPr>
    <p:cSldViewPr>
      <p:cViewPr varScale="1">
        <p:scale>
          <a:sx n="104" d="100"/>
          <a:sy n="104" d="100"/>
        </p:scale>
        <p:origin x="2008" y="208"/>
      </p:cViewPr>
      <p:guideLst>
        <p:guide orient="horz" pos="2160"/>
        <p:guide pos="2880"/>
      </p:guideLst>
    </p:cSldViewPr>
  </p:slideViewPr>
  <p:outlineViewPr>
    <p:cViewPr>
      <p:scale>
        <a:sx n="33" d="100"/>
        <a:sy n="33" d="100"/>
      </p:scale>
      <p:origin x="30" y="700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8141C-1FE4-4D87-B00D-6A681C6ABDAB}" type="datetimeFigureOut">
              <a:rPr lang="en-IN" smtClean="0"/>
              <a:t>14/04/25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A97293-404B-44E7-8FF7-D9A57321EE43}" type="slidenum">
              <a:rPr lang="en-IN" smtClean="0"/>
              <a:t>‹#›</a:t>
            </a:fld>
            <a:endParaRPr lang="en-IN"/>
          </a:p>
        </p:txBody>
      </p:sp>
    </p:spTree>
    <p:extLst>
      <p:ext uri="{BB962C8B-B14F-4D97-AF65-F5344CB8AC3E}">
        <p14:creationId xmlns:p14="http://schemas.microsoft.com/office/powerpoint/2010/main" val="18567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9910DCD-4B35-41B5-9D33-ACFB34421816}" type="slidenum">
              <a:rPr lang="en-IN" smtClean="0"/>
              <a:t>1</a:t>
            </a:fld>
            <a:endParaRPr lang="en-IN"/>
          </a:p>
        </p:txBody>
      </p:sp>
    </p:spTree>
    <p:extLst>
      <p:ext uri="{BB962C8B-B14F-4D97-AF65-F5344CB8AC3E}">
        <p14:creationId xmlns:p14="http://schemas.microsoft.com/office/powerpoint/2010/main" val="101370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F42EF-D3A0-23A6-B484-989CFB0EB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F8C62-CB43-491D-8697-D26733B1EA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0E3B4-9CC2-3066-4398-CB5AD8F1D8D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CDB09E8-14E4-5DC5-A506-CE26028745C3}"/>
              </a:ext>
            </a:extLst>
          </p:cNvPr>
          <p:cNvSpPr>
            <a:spLocks noGrp="1"/>
          </p:cNvSpPr>
          <p:nvPr>
            <p:ph type="sldNum" sz="quarter" idx="10"/>
          </p:nvPr>
        </p:nvSpPr>
        <p:spPr/>
        <p:txBody>
          <a:bodyPr/>
          <a:lstStyle/>
          <a:p>
            <a:fld id="{09910DCD-4B35-41B5-9D33-ACFB34421816}" type="slidenum">
              <a:rPr lang="en-IN" smtClean="0"/>
              <a:t>2</a:t>
            </a:fld>
            <a:endParaRPr lang="en-IN"/>
          </a:p>
        </p:txBody>
      </p:sp>
    </p:spTree>
    <p:extLst>
      <p:ext uri="{BB962C8B-B14F-4D97-AF65-F5344CB8AC3E}">
        <p14:creationId xmlns:p14="http://schemas.microsoft.com/office/powerpoint/2010/main" val="3161614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F6FE439-C49D-4EC1-BB5F-F12E4768289D}" type="datetime1">
              <a:rPr lang="en-US">
                <a:solidFill>
                  <a:prstClr val="black"/>
                </a:solidFill>
              </a:rPr>
              <a:pPr/>
              <a:t>4/14/25</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942641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774D2745-A1BB-4740-B2A6-77A91BD6B24F}" type="datetime1">
              <a:rPr lang="en-US">
                <a:solidFill>
                  <a:prstClr val="black"/>
                </a:solidFill>
              </a:rPr>
              <a:pPr/>
              <a:t>4/14/25</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8304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6D82B56-AE6E-4339-A450-F4754EE48308}" type="datetime1">
              <a:rPr lang="en-US">
                <a:solidFill>
                  <a:prstClr val="black"/>
                </a:solidFill>
              </a:rPr>
              <a:pPr/>
              <a:t>4/14/25</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6357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DE04EE8-9791-44D9-8C72-CADA01B0B9BA}" type="datetime1">
              <a:rPr lang="en-US">
                <a:solidFill>
                  <a:prstClr val="black"/>
                </a:solidFill>
              </a:rPr>
              <a:pPr/>
              <a:t>4/14/25</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08065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9527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04195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p:txBody>
          <a:bodyPr/>
          <a:lstStyle>
            <a:lvl1pPr>
              <a:defRPr/>
            </a:lvl1pPr>
          </a:lstStyle>
          <a:p>
            <a:pPr>
              <a:defRPr/>
            </a:pPr>
            <a:r>
              <a:rPr lang="en-US">
                <a:solidFill>
                  <a:prstClr val="black"/>
                </a:solidFill>
              </a:rPr>
              <a:t>Copyright © 2009 Addison-Wesley. All rights reserved.</a:t>
            </a:r>
          </a:p>
        </p:txBody>
      </p:sp>
      <p:sp>
        <p:nvSpPr>
          <p:cNvPr id="5" name="Rectangle 5"/>
          <p:cNvSpPr>
            <a:spLocks noGrp="1" noChangeArrowheads="1"/>
          </p:cNvSpPr>
          <p:nvPr>
            <p:ph type="sldNum" sz="quarter" idx="11"/>
          </p:nvPr>
        </p:nvSpPr>
        <p:spPr/>
        <p:txBody>
          <a:bodyPr/>
          <a:lstStyle>
            <a:lvl1pPr>
              <a:defRPr/>
            </a:lvl1pPr>
          </a:lstStyle>
          <a:p>
            <a:pPr>
              <a:defRPr/>
            </a:pPr>
            <a:r>
              <a:rPr lang="en-US" altLang="en-US">
                <a:solidFill>
                  <a:prstClr val="black"/>
                </a:solidFill>
              </a:rPr>
              <a:t>1-</a:t>
            </a:r>
            <a:fld id="{2720CEF3-E9D1-4755-A08F-1B10BC3280D2}" type="slidenum">
              <a:rPr lang="en-US" altLang="en-US">
                <a:solidFill>
                  <a:prstClr val="black"/>
                </a:solidFill>
              </a:rPr>
              <a:pPr>
                <a:defRPr/>
              </a:pPr>
              <a:t>‹#›</a:t>
            </a:fld>
            <a:endParaRPr lang="en-US" altLang="en-US">
              <a:solidFill>
                <a:prstClr val="black"/>
              </a:solidFill>
            </a:endParaRPr>
          </a:p>
        </p:txBody>
      </p:sp>
    </p:spTree>
    <p:extLst>
      <p:ext uri="{BB962C8B-B14F-4D97-AF65-F5344CB8AC3E}">
        <p14:creationId xmlns:p14="http://schemas.microsoft.com/office/powerpoint/2010/main" val="142670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685800" y="2130425"/>
            <a:ext cx="7772400" cy="1470025"/>
          </a:xfrm>
          <a:prstGeom prst="rect">
            <a:avLst/>
          </a:prstGeom>
        </p:spPr>
        <p:txBody>
          <a:bodyPr/>
          <a:lstStyle>
            <a:lvl1pPr>
              <a:defRPr/>
            </a:lvl1pPr>
          </a:lstStyle>
          <a:p>
            <a:r>
              <a:rPr lang="en-US"/>
              <a:t>Click to edit Master title style</a:t>
            </a:r>
          </a:p>
        </p:txBody>
      </p:sp>
      <p:sp>
        <p:nvSpPr>
          <p:cNvPr id="315398" name="Rectangle 6"/>
          <p:cNvSpPr>
            <a:spLocks noGrp="1" noChangeArrowheads="1"/>
          </p:cNvSpPr>
          <p:nvPr>
            <p:ph type="subTitle" idx="1"/>
          </p:nvPr>
        </p:nvSpPr>
        <p:spPr>
          <a:xfrm>
            <a:off x="685800" y="3886200"/>
            <a:ext cx="7086600" cy="1752600"/>
          </a:xfrm>
          <a:prstGeom prst="rect">
            <a:avLst/>
          </a:prstGeom>
        </p:spPr>
        <p:txBody>
          <a:bodyPr/>
          <a:lstStyle>
            <a:lvl1pPr marL="0" indent="0">
              <a:buFont typeface="Symbol" charset="2"/>
              <a:buNone/>
              <a:defRPr/>
            </a:lvl1pPr>
          </a:lstStyle>
          <a:p>
            <a:r>
              <a:rPr lang="en-US"/>
              <a:t>Click to edit Master subtitle style</a:t>
            </a:r>
          </a:p>
        </p:txBody>
      </p:sp>
    </p:spTree>
    <p:extLst>
      <p:ext uri="{BB962C8B-B14F-4D97-AF65-F5344CB8AC3E}">
        <p14:creationId xmlns:p14="http://schemas.microsoft.com/office/powerpoint/2010/main" val="413621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F74E0460-F78B-4751-ACD5-CB1FA823892D}" type="datetime1">
              <a:rPr lang="en-US">
                <a:solidFill>
                  <a:prstClr val="black"/>
                </a:solidFill>
              </a:rPr>
              <a:pPr/>
              <a:t>4/14/25</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ext Placeholder 2"/>
          <p:cNvSpPr>
            <a:spLocks noGrp="1"/>
          </p:cNvSpPr>
          <p:nvPr>
            <p:ph idx="1"/>
          </p:nvPr>
        </p:nvSpPr>
        <p:spPr>
          <a:xfrm>
            <a:off x="728983"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04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6356351"/>
            <a:ext cx="2057400" cy="365125"/>
          </a:xfrm>
          <a:prstGeom prst="rect">
            <a:avLst/>
          </a:prstGeom>
        </p:spPr>
        <p:txBody>
          <a:bodyPr/>
          <a:lstStyle/>
          <a:p>
            <a:fld id="{57CA7694-521A-450C-9D96-31F4F6DC37F1}" type="datetime1">
              <a:rPr lang="en-US">
                <a:solidFill>
                  <a:prstClr val="black"/>
                </a:solidFill>
              </a:rPr>
              <a:pPr/>
              <a:t>4/14/25</a:t>
            </a:fld>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
        <p:nvSpPr>
          <p:cNvPr id="7" name="Title 1"/>
          <p:cNvSpPr>
            <a:spLocks noGrp="1"/>
          </p:cNvSpPr>
          <p:nvPr>
            <p:ph type="title"/>
          </p:nvPr>
        </p:nvSpPr>
        <p:spPr>
          <a:xfrm>
            <a:off x="2483768" y="214817"/>
            <a:ext cx="5736438"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9" name="Text Placeholder 2"/>
          <p:cNvSpPr>
            <a:spLocks noGrp="1"/>
          </p:cNvSpPr>
          <p:nvPr>
            <p:ph idx="1"/>
          </p:nvPr>
        </p:nvSpPr>
        <p:spPr>
          <a:xfrm>
            <a:off x="700004" y="1324629"/>
            <a:ext cx="8229600" cy="4525963"/>
          </a:xfrm>
          <a:prstGeom prst="rect">
            <a:avLst/>
          </a:prstGeom>
        </p:spPr>
        <p:txBody>
          <a:bodyPr vert="horz" lIns="91440" tIns="45720" rIns="91440" bIns="45720" rtlCol="0">
            <a:normAutofit/>
          </a:bodyPr>
          <a:lstStyle>
            <a:lvl1pPr marL="285750" indent="-285750">
              <a:buFont typeface="Arial" panose="020B0604020202020204" pitchFamily="34" charset="0"/>
              <a:buChar char="•"/>
              <a:defRPr sz="2800">
                <a:latin typeface="Times New Roman" panose="02020603050405020304" pitchFamily="18" charset="0"/>
                <a:cs typeface="Times New Roman" panose="02020603050405020304" pitchFamily="18" charset="0"/>
              </a:defRPr>
            </a:lvl1pPr>
            <a:lvl2pPr marL="742950" indent="-285750">
              <a:buFont typeface="Courier New" panose="02070309020205020404" pitchFamily="49" charset="0"/>
              <a:buChar char="o"/>
              <a:defRPr sz="2400">
                <a:latin typeface="Times New Roman" panose="02020603050405020304" pitchFamily="18" charset="0"/>
                <a:cs typeface="Times New Roman" panose="02020603050405020304" pitchFamily="18" charset="0"/>
              </a:defRPr>
            </a:lvl2pPr>
            <a:lvl3pPr marL="1200150" indent="-137160">
              <a:buFont typeface="Calibri" panose="020F0502020204030204" pitchFamily="34" charset="0"/>
              <a:buChar char="−"/>
              <a:defRPr sz="20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36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7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7323" y="214817"/>
            <a:ext cx="7402883" cy="874951"/>
          </a:xfrm>
          <a:prstGeom prst="rect">
            <a:avLst/>
          </a:prstGeom>
        </p:spPr>
        <p:txBody>
          <a:bodyPr/>
          <a:lstStyle>
            <a:lvl1pPr algn="ctr">
              <a:defRPr sz="3600">
                <a:solidFill>
                  <a:srgbClr val="930B0B"/>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655370" y="1189973"/>
            <a:ext cx="8248389" cy="4899308"/>
          </a:xfrm>
          <a:prstGeom prst="rect">
            <a:avLst/>
          </a:prstGeom>
        </p:spPr>
        <p:txBody>
          <a:bodyPr/>
          <a:lstStyle>
            <a:lvl1pPr>
              <a:defRPr>
                <a:latin typeface="Times New Roman" panose="02020603050405020304" pitchFamily="18" charset="0"/>
                <a:cs typeface="Times New Roman" panose="02020603050405020304" pitchFamily="18" charset="0"/>
              </a:defRPr>
            </a:lvl1pPr>
            <a:lvl2pPr marL="685800" indent="-228600">
              <a:buClr>
                <a:schemeClr val="accent2">
                  <a:lumMod val="75000"/>
                </a:schemeClr>
              </a:buClr>
              <a:buSzPct val="70000"/>
              <a:buFont typeface="Courier New" panose="02070309020205020404" pitchFamily="49" charset="0"/>
              <a:buChar char="o"/>
              <a:defRPr>
                <a:latin typeface="Times New Roman" panose="02020603050405020304" pitchFamily="18" charset="0"/>
                <a:cs typeface="Times New Roman" panose="02020603050405020304" pitchFamily="18" charset="0"/>
              </a:defRPr>
            </a:lvl2pPr>
            <a:lvl3pPr marL="1143000" indent="-228600">
              <a:buClr>
                <a:srgbClr val="8D4427"/>
              </a:buClr>
              <a:buSzPct val="70000"/>
              <a:buFont typeface="Times New Roman" panose="02020603050405020304" pitchFamily="18" charset="0"/>
              <a:buChar cha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91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81575" y="1606006"/>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03704" y="2505075"/>
            <a:ext cx="3868340"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03013"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803013" y="2505075"/>
            <a:ext cx="3887391"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AC268793-EB06-4C2E-A344-050FACD6263B}" type="datetime1">
              <a:rPr lang="en-US">
                <a:solidFill>
                  <a:prstClr val="black"/>
                </a:solidFill>
              </a:rPr>
              <a:pPr/>
              <a:t>4/14/25</a:t>
            </a:fld>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8075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FF30AE1-1730-442F-9262-909CF92DC89A}" type="datetime1">
              <a:rPr lang="en-US">
                <a:solidFill>
                  <a:prstClr val="black"/>
                </a:solidFill>
              </a:rPr>
              <a:pPr/>
              <a:t>4/14/25</a:t>
            </a:fld>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57896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ED5625C-EF98-48BD-8FC8-5BF7C67FC7BA}" type="datetime1">
              <a:rPr lang="en-US">
                <a:solidFill>
                  <a:prstClr val="black"/>
                </a:solidFill>
              </a:rPr>
              <a:pPr/>
              <a:t>4/14/25</a:t>
            </a:fld>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27433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22647B38-CBE4-43F0-83C7-2BFE19C03D99}" type="datetime1">
              <a:rPr lang="en-US">
                <a:solidFill>
                  <a:prstClr val="black"/>
                </a:solidFill>
              </a:rPr>
              <a:pPr/>
              <a:t>4/14/25</a:t>
            </a:fld>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solidFill>
                  <a:prstClr val="black"/>
                </a:solidFill>
              </a:rPr>
              <a:t>SIRAC/29-5-2020</a:t>
            </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E564FDC1-7B51-4592-AE98-E280758EE1B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161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Google Shape;12;p5">
            <a:extLst>
              <a:ext uri="{FF2B5EF4-FFF2-40B4-BE49-F238E27FC236}">
                <a16:creationId xmlns:a16="http://schemas.microsoft.com/office/drawing/2014/main" id="{44909106-E9FD-B340-07F3-E7E43E0C87E5}"/>
              </a:ext>
            </a:extLst>
          </p:cNvPr>
          <p:cNvSpPr/>
          <p:nvPr userDrawn="1"/>
        </p:nvSpPr>
        <p:spPr>
          <a:xfrm>
            <a:off x="0" y="6080760"/>
            <a:ext cx="838200" cy="790491"/>
          </a:xfrm>
          <a:prstGeom prst="rect">
            <a:avLst/>
          </a:prstGeom>
          <a:solidFill>
            <a:srgbClr val="A425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 name="Group 2"/>
          <p:cNvGrpSpPr/>
          <p:nvPr userDrawn="1"/>
        </p:nvGrpSpPr>
        <p:grpSpPr>
          <a:xfrm>
            <a:off x="838198" y="6356350"/>
            <a:ext cx="8305802" cy="514901"/>
            <a:chOff x="838198" y="6356350"/>
            <a:chExt cx="11353802" cy="514901"/>
          </a:xfrm>
        </p:grpSpPr>
        <p:sp>
          <p:nvSpPr>
            <p:cNvPr id="26" name="Google Shape;13;p5">
              <a:extLst>
                <a:ext uri="{FF2B5EF4-FFF2-40B4-BE49-F238E27FC236}">
                  <a16:creationId xmlns:a16="http://schemas.microsoft.com/office/drawing/2014/main" id="{EAAF044C-1D0D-0CFE-1234-30E94B876495}"/>
                </a:ext>
              </a:extLst>
            </p:cNvPr>
            <p:cNvSpPr/>
            <p:nvPr userDrawn="1"/>
          </p:nvSpPr>
          <p:spPr>
            <a:xfrm>
              <a:off x="10169610" y="6356350"/>
              <a:ext cx="2022390" cy="514900"/>
            </a:xfrm>
            <a:prstGeom prst="rect">
              <a:avLst/>
            </a:prstGeom>
            <a:solidFill>
              <a:srgbClr val="D922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29" name="Google Shape;14;p5">
              <a:extLst>
                <a:ext uri="{FF2B5EF4-FFF2-40B4-BE49-F238E27FC236}">
                  <a16:creationId xmlns:a16="http://schemas.microsoft.com/office/drawing/2014/main" id="{5526ECCB-9585-9619-412C-AF7D491C3AAD}"/>
                </a:ext>
              </a:extLst>
            </p:cNvPr>
            <p:cNvSpPr/>
            <p:nvPr userDrawn="1"/>
          </p:nvSpPr>
          <p:spPr>
            <a:xfrm>
              <a:off x="838198" y="6356350"/>
              <a:ext cx="9331411" cy="514901"/>
            </a:xfrm>
            <a:prstGeom prst="rect">
              <a:avLst/>
            </a:prstGeom>
            <a:solidFill>
              <a:srgbClr val="A425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Fira Sans"/>
                <a:ea typeface="Fira Sans"/>
                <a:cs typeface="Fira Sans"/>
                <a:sym typeface="Fira Sans"/>
              </a:endParaRPr>
            </a:p>
          </p:txBody>
        </p:sp>
      </p:grpSp>
      <p:pic>
        <p:nvPicPr>
          <p:cNvPr id="31" name="Google Shape;21;p5" descr="Graphical user interface, text, application&#10;&#10;Description automatically generated">
            <a:extLst>
              <a:ext uri="{FF2B5EF4-FFF2-40B4-BE49-F238E27FC236}">
                <a16:creationId xmlns:a16="http://schemas.microsoft.com/office/drawing/2014/main" id="{93B2F81F-E84E-30FC-261A-95AAEEBA8CF0}"/>
              </a:ext>
            </a:extLst>
          </p:cNvPr>
          <p:cNvPicPr preferRelativeResize="0"/>
          <p:nvPr userDrawn="1"/>
        </p:nvPicPr>
        <p:blipFill rotWithShape="1">
          <a:blip r:embed="rId18">
            <a:alphaModFix/>
          </a:blip>
          <a:srcRect/>
          <a:stretch/>
        </p:blipFill>
        <p:spPr>
          <a:xfrm>
            <a:off x="8316416" y="117998"/>
            <a:ext cx="728472" cy="539609"/>
          </a:xfrm>
          <a:prstGeom prst="rect">
            <a:avLst/>
          </a:prstGeom>
          <a:noFill/>
          <a:ln>
            <a:noFill/>
          </a:ln>
        </p:spPr>
      </p:pic>
      <p:pic>
        <p:nvPicPr>
          <p:cNvPr id="2" name="Picture 1">
            <a:extLst>
              <a:ext uri="{FF2B5EF4-FFF2-40B4-BE49-F238E27FC236}">
                <a16:creationId xmlns:a16="http://schemas.microsoft.com/office/drawing/2014/main" id="{12D7986D-061A-F5CB-481D-91C73FB5DBCF}"/>
              </a:ext>
            </a:extLst>
          </p:cNvPr>
          <p:cNvPicPr>
            <a:picLocks noChangeAspect="1"/>
          </p:cNvPicPr>
          <p:nvPr userDrawn="1"/>
        </p:nvPicPr>
        <p:blipFill>
          <a:blip r:embed="rId19"/>
          <a:stretch>
            <a:fillRect/>
          </a:stretch>
        </p:blipFill>
        <p:spPr>
          <a:xfrm>
            <a:off x="-7708" y="0"/>
            <a:ext cx="2563484" cy="814113"/>
          </a:xfrm>
          <a:prstGeom prst="rect">
            <a:avLst/>
          </a:prstGeom>
        </p:spPr>
      </p:pic>
    </p:spTree>
    <p:extLst>
      <p:ext uri="{BB962C8B-B14F-4D97-AF65-F5344CB8AC3E}">
        <p14:creationId xmlns:p14="http://schemas.microsoft.com/office/powerpoint/2010/main" val="1570148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drive/folders/1EYlwYvDDssUVodO1KYqKWn5gN7-kABKh" TargetMode="External"/><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8AD8F-DF42-48A9-D710-8DA63C92A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651049"/>
            <a:ext cx="3960440" cy="2264650"/>
          </a:xfrm>
          <a:prstGeom prst="rect">
            <a:avLst/>
          </a:prstGeom>
        </p:spPr>
      </p:pic>
      <p:grpSp>
        <p:nvGrpSpPr>
          <p:cNvPr id="8" name="Group 2">
            <a:extLst>
              <a:ext uri="{FF2B5EF4-FFF2-40B4-BE49-F238E27FC236}">
                <a16:creationId xmlns:a16="http://schemas.microsoft.com/office/drawing/2014/main" id="{D685A900-DA39-4AFC-5BD6-2FC9C4D76F46}"/>
              </a:ext>
            </a:extLst>
          </p:cNvPr>
          <p:cNvGrpSpPr/>
          <p:nvPr/>
        </p:nvGrpSpPr>
        <p:grpSpPr>
          <a:xfrm>
            <a:off x="268202" y="3429000"/>
            <a:ext cx="7063431" cy="2264650"/>
            <a:chOff x="0" y="0"/>
            <a:chExt cx="1867780" cy="424884"/>
          </a:xfrm>
        </p:grpSpPr>
        <p:sp>
          <p:nvSpPr>
            <p:cNvPr id="10" name="Freeform 3">
              <a:extLst>
                <a:ext uri="{FF2B5EF4-FFF2-40B4-BE49-F238E27FC236}">
                  <a16:creationId xmlns:a16="http://schemas.microsoft.com/office/drawing/2014/main" id="{7AA57A9F-9225-E320-8678-142190820888}"/>
                </a:ext>
              </a:extLst>
            </p:cNvPr>
            <p:cNvSpPr/>
            <p:nvPr/>
          </p:nvSpPr>
          <p:spPr>
            <a:xfrm>
              <a:off x="0" y="0"/>
              <a:ext cx="1181524" cy="424884"/>
            </a:xfrm>
            <a:custGeom>
              <a:avLst/>
              <a:gdLst/>
              <a:ahLst/>
              <a:cxnLst/>
              <a:rect l="l" t="t" r="r" b="b"/>
              <a:pathLst>
                <a:path w="1181524" h="424884">
                  <a:moveTo>
                    <a:pt x="0" y="0"/>
                  </a:moveTo>
                  <a:lnTo>
                    <a:pt x="1181524" y="0"/>
                  </a:lnTo>
                  <a:lnTo>
                    <a:pt x="1181524" y="424884"/>
                  </a:lnTo>
                  <a:lnTo>
                    <a:pt x="0" y="424884"/>
                  </a:lnTo>
                  <a:close/>
                </a:path>
              </a:pathLst>
            </a:custGeom>
            <a:solidFill>
              <a:srgbClr val="000000">
                <a:alpha val="0"/>
              </a:srgbClr>
            </a:solidFill>
          </p:spPr>
          <p:txBody>
            <a:bodyPr/>
            <a:lstStyle/>
            <a:p>
              <a:endParaRPr lang="en-US" dirty="0"/>
            </a:p>
          </p:txBody>
        </p:sp>
        <p:sp>
          <p:nvSpPr>
            <p:cNvPr id="11" name="TextBox 4">
              <a:extLst>
                <a:ext uri="{FF2B5EF4-FFF2-40B4-BE49-F238E27FC236}">
                  <a16:creationId xmlns:a16="http://schemas.microsoft.com/office/drawing/2014/main" id="{640ADA1C-53A6-810F-AC8C-B41310EC8A80}"/>
                </a:ext>
              </a:extLst>
            </p:cNvPr>
            <p:cNvSpPr txBox="1"/>
            <p:nvPr/>
          </p:nvSpPr>
          <p:spPr>
            <a:xfrm>
              <a:off x="0" y="0"/>
              <a:ext cx="1867780" cy="424884"/>
            </a:xfrm>
            <a:prstGeom prst="rect">
              <a:avLst/>
            </a:prstGeom>
          </p:spPr>
          <p:txBody>
            <a:bodyPr lIns="0" tIns="0" rIns="0" bIns="0" rtlCol="0" anchor="ctr"/>
            <a:lstStyle/>
            <a:p>
              <a:pPr>
                <a:lnSpc>
                  <a:spcPts val="3893"/>
                </a:lnSpc>
              </a:pPr>
              <a:r>
                <a:rPr lang="en-US" sz="2800" b="1" u="sng" dirty="0">
                  <a:solidFill>
                    <a:srgbClr val="28094B"/>
                  </a:solidFill>
                  <a:latin typeface="TT Chocolates Bold"/>
                </a:rPr>
                <a:t>Team Members:</a:t>
              </a:r>
              <a:br>
                <a:rPr lang="en-US" sz="2800" dirty="0">
                  <a:solidFill>
                    <a:srgbClr val="28094B"/>
                  </a:solidFill>
                  <a:latin typeface="TT Chocolates Bold"/>
                </a:rPr>
              </a:br>
              <a:r>
                <a:rPr lang="en-US" sz="2800" dirty="0">
                  <a:solidFill>
                    <a:srgbClr val="28094B"/>
                  </a:solidFill>
                  <a:latin typeface="TT Chocolates Bold"/>
                </a:rPr>
                <a:t>Ronak Rathod: 16010122156</a:t>
              </a:r>
            </a:p>
            <a:p>
              <a:pPr>
                <a:lnSpc>
                  <a:spcPts val="3893"/>
                </a:lnSpc>
              </a:pPr>
              <a:r>
                <a:rPr lang="en-US" sz="2800" dirty="0">
                  <a:solidFill>
                    <a:srgbClr val="28094B"/>
                  </a:solidFill>
                  <a:latin typeface="TT Chocolates Bold"/>
                </a:rPr>
                <a:t>Vedant Rathi: 16010122154</a:t>
              </a:r>
            </a:p>
            <a:p>
              <a:pPr>
                <a:lnSpc>
                  <a:spcPts val="3893"/>
                </a:lnSpc>
              </a:pPr>
              <a:r>
                <a:rPr lang="en-US" sz="2800" dirty="0">
                  <a:solidFill>
                    <a:srgbClr val="28094B"/>
                  </a:solidFill>
                  <a:latin typeface="TT Chocolates Bold"/>
                </a:rPr>
                <a:t>Hyder </a:t>
              </a:r>
              <a:r>
                <a:rPr lang="en-US" sz="2800" dirty="0" err="1">
                  <a:solidFill>
                    <a:srgbClr val="28094B"/>
                  </a:solidFill>
                  <a:latin typeface="TT Chocolates Bold"/>
                </a:rPr>
                <a:t>Presswala</a:t>
              </a:r>
              <a:r>
                <a:rPr lang="en-US" sz="2800" dirty="0">
                  <a:solidFill>
                    <a:srgbClr val="28094B"/>
                  </a:solidFill>
                  <a:latin typeface="TT Chocolates Bold"/>
                </a:rPr>
                <a:t>: 16010122151</a:t>
              </a:r>
            </a:p>
            <a:p>
              <a:pPr>
                <a:lnSpc>
                  <a:spcPts val="3893"/>
                </a:lnSpc>
              </a:pPr>
              <a:r>
                <a:rPr lang="en-US" sz="2800" b="1" u="sng" dirty="0">
                  <a:solidFill>
                    <a:srgbClr val="28094B"/>
                  </a:solidFill>
                  <a:latin typeface="TT Chocolates Bold"/>
                </a:rPr>
                <a:t>Batch: A4</a:t>
              </a:r>
            </a:p>
          </p:txBody>
        </p:sp>
      </p:grpSp>
      <p:grpSp>
        <p:nvGrpSpPr>
          <p:cNvPr id="13" name="Group 7">
            <a:extLst>
              <a:ext uri="{FF2B5EF4-FFF2-40B4-BE49-F238E27FC236}">
                <a16:creationId xmlns:a16="http://schemas.microsoft.com/office/drawing/2014/main" id="{72E74B43-2FC2-8D36-9106-DD08FEC0AD0A}"/>
              </a:ext>
            </a:extLst>
          </p:cNvPr>
          <p:cNvGrpSpPr/>
          <p:nvPr/>
        </p:nvGrpSpPr>
        <p:grpSpPr>
          <a:xfrm>
            <a:off x="737828" y="2345094"/>
            <a:ext cx="7668344" cy="769936"/>
            <a:chOff x="0" y="0"/>
            <a:chExt cx="11962935" cy="958405"/>
          </a:xfrm>
        </p:grpSpPr>
        <p:grpSp>
          <p:nvGrpSpPr>
            <p:cNvPr id="14" name="Group 8">
              <a:extLst>
                <a:ext uri="{FF2B5EF4-FFF2-40B4-BE49-F238E27FC236}">
                  <a16:creationId xmlns:a16="http://schemas.microsoft.com/office/drawing/2014/main" id="{022194CF-8B51-0105-E2FD-5BEE62DCFB01}"/>
                </a:ext>
              </a:extLst>
            </p:cNvPr>
            <p:cNvGrpSpPr/>
            <p:nvPr/>
          </p:nvGrpSpPr>
          <p:grpSpPr>
            <a:xfrm>
              <a:off x="0" y="0"/>
              <a:ext cx="11962935" cy="958405"/>
              <a:chOff x="0" y="0"/>
              <a:chExt cx="2524378" cy="202239"/>
            </a:xfrm>
          </p:grpSpPr>
          <p:sp>
            <p:nvSpPr>
              <p:cNvPr id="16" name="Freeform 9">
                <a:extLst>
                  <a:ext uri="{FF2B5EF4-FFF2-40B4-BE49-F238E27FC236}">
                    <a16:creationId xmlns:a16="http://schemas.microsoft.com/office/drawing/2014/main" id="{38B95E68-C557-925E-8139-7F262EA6E0C7}"/>
                  </a:ext>
                </a:extLst>
              </p:cNvPr>
              <p:cNvSpPr/>
              <p:nvPr/>
            </p:nvSpPr>
            <p:spPr>
              <a:xfrm>
                <a:off x="0" y="0"/>
                <a:ext cx="2524378" cy="202239"/>
              </a:xfrm>
              <a:custGeom>
                <a:avLst/>
                <a:gdLst/>
                <a:ahLst/>
                <a:cxnLst/>
                <a:rect l="l" t="t" r="r" b="b"/>
                <a:pathLst>
                  <a:path w="2524378" h="202239">
                    <a:moveTo>
                      <a:pt x="0" y="0"/>
                    </a:moveTo>
                    <a:lnTo>
                      <a:pt x="2524378" y="0"/>
                    </a:lnTo>
                    <a:lnTo>
                      <a:pt x="2524378" y="202239"/>
                    </a:lnTo>
                    <a:lnTo>
                      <a:pt x="0" y="202239"/>
                    </a:lnTo>
                    <a:close/>
                  </a:path>
                </a:pathLst>
              </a:custGeom>
              <a:solidFill>
                <a:srgbClr val="F8F5FF"/>
              </a:solidFill>
              <a:ln w="9525" cap="sq">
                <a:solidFill>
                  <a:srgbClr val="231076"/>
                </a:solidFill>
                <a:prstDash val="solid"/>
                <a:miter/>
              </a:ln>
            </p:spPr>
          </p:sp>
          <p:sp>
            <p:nvSpPr>
              <p:cNvPr id="17" name="TextBox 10">
                <a:extLst>
                  <a:ext uri="{FF2B5EF4-FFF2-40B4-BE49-F238E27FC236}">
                    <a16:creationId xmlns:a16="http://schemas.microsoft.com/office/drawing/2014/main" id="{1A62B581-4FCE-AC88-8FBA-EEC09D910D21}"/>
                  </a:ext>
                </a:extLst>
              </p:cNvPr>
              <p:cNvSpPr txBox="1"/>
              <p:nvPr/>
            </p:nvSpPr>
            <p:spPr>
              <a:xfrm>
                <a:off x="0" y="-19050"/>
                <a:ext cx="2524378" cy="221289"/>
              </a:xfrm>
              <a:prstGeom prst="rect">
                <a:avLst/>
              </a:prstGeom>
            </p:spPr>
            <p:txBody>
              <a:bodyPr lIns="34560" tIns="34560" rIns="34560" bIns="34560" rtlCol="0" anchor="ctr"/>
              <a:lstStyle/>
              <a:p>
                <a:pPr algn="ctr">
                  <a:lnSpc>
                    <a:spcPts val="1161"/>
                  </a:lnSpc>
                </a:pPr>
                <a:endParaRPr/>
              </a:p>
            </p:txBody>
          </p:sp>
        </p:grpSp>
        <p:sp>
          <p:nvSpPr>
            <p:cNvPr id="15" name="TextBox 11">
              <a:extLst>
                <a:ext uri="{FF2B5EF4-FFF2-40B4-BE49-F238E27FC236}">
                  <a16:creationId xmlns:a16="http://schemas.microsoft.com/office/drawing/2014/main" id="{D6D1629C-72B1-96AF-6504-BDA9F09926DD}"/>
                </a:ext>
              </a:extLst>
            </p:cNvPr>
            <p:cNvSpPr txBox="1"/>
            <p:nvPr/>
          </p:nvSpPr>
          <p:spPr>
            <a:xfrm>
              <a:off x="216969" y="107727"/>
              <a:ext cx="11745966" cy="702460"/>
            </a:xfrm>
            <a:prstGeom prst="rect">
              <a:avLst/>
            </a:prstGeom>
          </p:spPr>
          <p:txBody>
            <a:bodyPr lIns="0" tIns="0" rIns="0" bIns="0" rtlCol="0" anchor="t">
              <a:spAutoFit/>
            </a:bodyPr>
            <a:lstStyle/>
            <a:p>
              <a:pPr marL="0" lvl="0" indent="0" algn="ctr">
                <a:lnSpc>
                  <a:spcPts val="4646"/>
                </a:lnSpc>
              </a:pPr>
              <a:r>
                <a:rPr lang="en-US" sz="3200" dirty="0">
                  <a:solidFill>
                    <a:srgbClr val="231076"/>
                  </a:solidFill>
                  <a:latin typeface="TT Chocolates Bold"/>
                </a:rPr>
                <a:t>Artificial Intelligence IA-2</a:t>
              </a:r>
            </a:p>
          </p:txBody>
        </p:sp>
      </p:grpSp>
      <p:sp>
        <p:nvSpPr>
          <p:cNvPr id="18" name="TextBox 12">
            <a:extLst>
              <a:ext uri="{FF2B5EF4-FFF2-40B4-BE49-F238E27FC236}">
                <a16:creationId xmlns:a16="http://schemas.microsoft.com/office/drawing/2014/main" id="{DE21736C-14EB-33F9-6983-1FF425C05CD5}"/>
              </a:ext>
            </a:extLst>
          </p:cNvPr>
          <p:cNvSpPr txBox="1"/>
          <p:nvPr/>
        </p:nvSpPr>
        <p:spPr>
          <a:xfrm>
            <a:off x="513554" y="153921"/>
            <a:ext cx="8378926" cy="1760931"/>
          </a:xfrm>
          <a:prstGeom prst="rect">
            <a:avLst/>
          </a:prstGeom>
        </p:spPr>
        <p:txBody>
          <a:bodyPr wrap="square" lIns="0" tIns="0" rIns="0" bIns="0" rtlCol="0" anchor="t">
            <a:spAutoFit/>
          </a:bodyPr>
          <a:lstStyle/>
          <a:p>
            <a:pPr marL="0" lvl="0" indent="0">
              <a:lnSpc>
                <a:spcPts val="15999"/>
              </a:lnSpc>
            </a:pPr>
            <a:r>
              <a:rPr lang="en-US" sz="6000" spc="175" dirty="0">
                <a:solidFill>
                  <a:srgbClr val="231076"/>
                </a:solidFill>
                <a:latin typeface="Anton"/>
              </a:rPr>
              <a:t>Text To Image Generation</a:t>
            </a:r>
          </a:p>
        </p:txBody>
      </p:sp>
      <p:sp>
        <p:nvSpPr>
          <p:cNvPr id="19" name="TextBox 13">
            <a:extLst>
              <a:ext uri="{FF2B5EF4-FFF2-40B4-BE49-F238E27FC236}">
                <a16:creationId xmlns:a16="http://schemas.microsoft.com/office/drawing/2014/main" id="{A1F0D060-841D-7EF7-4179-D434479A26E7}"/>
              </a:ext>
            </a:extLst>
          </p:cNvPr>
          <p:cNvSpPr txBox="1"/>
          <p:nvPr/>
        </p:nvSpPr>
        <p:spPr>
          <a:xfrm>
            <a:off x="227979" y="1662926"/>
            <a:ext cx="8827120" cy="557012"/>
          </a:xfrm>
          <a:prstGeom prst="rect">
            <a:avLst/>
          </a:prstGeom>
        </p:spPr>
        <p:txBody>
          <a:bodyPr wrap="square" lIns="0" tIns="0" rIns="0" bIns="0" rtlCol="0" anchor="t">
            <a:spAutoFit/>
          </a:bodyPr>
          <a:lstStyle/>
          <a:p>
            <a:pPr marL="0" lvl="0" indent="0">
              <a:lnSpc>
                <a:spcPts val="4700"/>
              </a:lnSpc>
            </a:pPr>
            <a:r>
              <a:rPr lang="en-US" sz="2700" b="1" dirty="0"/>
              <a:t>Using Pre-trained Stable Diffusion Model with COCO Captions</a:t>
            </a:r>
            <a:endParaRPr lang="en-US" sz="2700" b="1" dirty="0">
              <a:solidFill>
                <a:srgbClr val="231076"/>
              </a:solidFill>
              <a:latin typeface="TT Chocolates"/>
            </a:endParaRPr>
          </a:p>
        </p:txBody>
      </p:sp>
    </p:spTree>
    <p:extLst>
      <p:ext uri="{BB962C8B-B14F-4D97-AF65-F5344CB8AC3E}">
        <p14:creationId xmlns:p14="http://schemas.microsoft.com/office/powerpoint/2010/main" val="420015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6D1E-83DC-EEE8-99BE-3EDD43873992}"/>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BBA5AC68-C2D4-8424-49A1-2DDBFAEEE91A}"/>
              </a:ext>
            </a:extLst>
          </p:cNvPr>
          <p:cNvSpPr txBox="1"/>
          <p:nvPr/>
        </p:nvSpPr>
        <p:spPr>
          <a:xfrm>
            <a:off x="216336" y="1916832"/>
            <a:ext cx="8640960" cy="389017"/>
          </a:xfrm>
          <a:prstGeom prst="rect">
            <a:avLst/>
          </a:prstGeom>
        </p:spPr>
        <p:txBody>
          <a:bodyPr wrap="square" lIns="0" tIns="0" rIns="0" bIns="0" rtlCol="0" anchor="t">
            <a:spAutoFit/>
          </a:bodyPr>
          <a:lstStyle/>
          <a:p>
            <a:pPr algn="just">
              <a:lnSpc>
                <a:spcPts val="3240"/>
              </a:lnSpc>
            </a:pPr>
            <a:endParaRPr lang="en-US" sz="2400" dirty="0">
              <a:solidFill>
                <a:srgbClr val="0E0340"/>
              </a:solidFill>
              <a:latin typeface="Questrial Light"/>
            </a:endParaRPr>
          </a:p>
        </p:txBody>
      </p:sp>
      <p:sp>
        <p:nvSpPr>
          <p:cNvPr id="10" name="TextBox 11">
            <a:extLst>
              <a:ext uri="{FF2B5EF4-FFF2-40B4-BE49-F238E27FC236}">
                <a16:creationId xmlns:a16="http://schemas.microsoft.com/office/drawing/2014/main" id="{A79A1674-BF7C-7129-2D05-70434E340B18}"/>
              </a:ext>
            </a:extLst>
          </p:cNvPr>
          <p:cNvSpPr txBox="1"/>
          <p:nvPr/>
        </p:nvSpPr>
        <p:spPr>
          <a:xfrm>
            <a:off x="243242" y="641590"/>
            <a:ext cx="2960606" cy="808683"/>
          </a:xfrm>
          <a:prstGeom prst="rect">
            <a:avLst/>
          </a:prstGeom>
        </p:spPr>
        <p:txBody>
          <a:bodyPr wrap="square" lIns="0" tIns="0" rIns="0" bIns="0" rtlCol="0" anchor="t">
            <a:spAutoFit/>
          </a:bodyPr>
          <a:lstStyle/>
          <a:p>
            <a:pPr>
              <a:lnSpc>
                <a:spcPts val="6999"/>
              </a:lnSpc>
            </a:pPr>
            <a:r>
              <a:rPr lang="en-US" sz="4000" b="1" i="1" u="sng" dirty="0"/>
              <a:t>Code Snippet</a:t>
            </a:r>
            <a:endParaRPr lang="en-US" sz="4000" b="1" i="1" u="sng" dirty="0">
              <a:solidFill>
                <a:srgbClr val="0E0340"/>
              </a:solidFill>
            </a:endParaRPr>
          </a:p>
        </p:txBody>
      </p:sp>
      <p:pic>
        <p:nvPicPr>
          <p:cNvPr id="4" name="Picture 3">
            <a:extLst>
              <a:ext uri="{FF2B5EF4-FFF2-40B4-BE49-F238E27FC236}">
                <a16:creationId xmlns:a16="http://schemas.microsoft.com/office/drawing/2014/main" id="{C603175D-C71C-B58E-CD1E-9B8E4F953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42" y="1628800"/>
            <a:ext cx="8410639" cy="4236015"/>
          </a:xfrm>
          <a:prstGeom prst="rect">
            <a:avLst/>
          </a:prstGeom>
        </p:spPr>
      </p:pic>
      <p:sp>
        <p:nvSpPr>
          <p:cNvPr id="6" name="TextBox 5">
            <a:extLst>
              <a:ext uri="{FF2B5EF4-FFF2-40B4-BE49-F238E27FC236}">
                <a16:creationId xmlns:a16="http://schemas.microsoft.com/office/drawing/2014/main" id="{899ECC71-48EC-2482-9267-D3626514D2F9}"/>
              </a:ext>
            </a:extLst>
          </p:cNvPr>
          <p:cNvSpPr txBox="1"/>
          <p:nvPr/>
        </p:nvSpPr>
        <p:spPr>
          <a:xfrm>
            <a:off x="907006" y="5939988"/>
            <a:ext cx="8236994" cy="369332"/>
          </a:xfrm>
          <a:prstGeom prst="rect">
            <a:avLst/>
          </a:prstGeom>
          <a:noFill/>
        </p:spPr>
        <p:txBody>
          <a:bodyPr wrap="square">
            <a:spAutoFit/>
          </a:bodyPr>
          <a:lstStyle/>
          <a:p>
            <a:r>
              <a:rPr lang="en-US" dirty="0">
                <a:hlinkClick r:id="rId3"/>
              </a:rPr>
              <a:t>https://</a:t>
            </a:r>
            <a:r>
              <a:rPr lang="en-US" dirty="0" err="1">
                <a:hlinkClick r:id="rId3"/>
              </a:rPr>
              <a:t>drive.google.com</a:t>
            </a:r>
            <a:r>
              <a:rPr lang="en-US" dirty="0">
                <a:hlinkClick r:id="rId3"/>
              </a:rPr>
              <a:t>/drive/folders/1EYlwYvDDssUVodO1KYqKWn5gN7-kABKh</a:t>
            </a:r>
            <a:endParaRPr lang="en-US" dirty="0"/>
          </a:p>
        </p:txBody>
      </p:sp>
    </p:spTree>
    <p:extLst>
      <p:ext uri="{BB962C8B-B14F-4D97-AF65-F5344CB8AC3E}">
        <p14:creationId xmlns:p14="http://schemas.microsoft.com/office/powerpoint/2010/main" val="771466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4D8B-A68D-3B4B-7E18-D4B8B1F7ABCB}"/>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A66E7913-6B9F-9570-540B-0DEAA631D209}"/>
              </a:ext>
            </a:extLst>
          </p:cNvPr>
          <p:cNvSpPr txBox="1"/>
          <p:nvPr/>
        </p:nvSpPr>
        <p:spPr>
          <a:xfrm>
            <a:off x="216336" y="1628800"/>
            <a:ext cx="8640960" cy="4601260"/>
          </a:xfrm>
          <a:prstGeom prst="rect">
            <a:avLst/>
          </a:prstGeom>
        </p:spPr>
        <p:txBody>
          <a:bodyPr wrap="square" lIns="0" tIns="0" rIns="0" bIns="0" rtlCol="0" anchor="t">
            <a:spAutoFit/>
          </a:bodyPr>
          <a:lstStyle/>
          <a:p>
            <a:pPr>
              <a:buNone/>
            </a:pPr>
            <a:r>
              <a:rPr lang="en-US" sz="2300" b="1" dirty="0"/>
              <a:t>Prompt 1: </a:t>
            </a:r>
            <a:r>
              <a:rPr lang="en-US" sz="2300" b="1" u="sng" dirty="0"/>
              <a:t>"A cat sitting on a beach wearing sunglasses"</a:t>
            </a:r>
          </a:p>
          <a:p>
            <a:pPr>
              <a:buFont typeface="Arial" panose="020B0604020202020204" pitchFamily="34" charset="0"/>
              <a:buChar char="•"/>
            </a:pPr>
            <a:r>
              <a:rPr lang="en-US" sz="2300" dirty="0"/>
              <a:t> </a:t>
            </a:r>
            <a:r>
              <a:rPr lang="en-US" sz="2300" u="sng" dirty="0"/>
              <a:t>Interpretation:</a:t>
            </a:r>
            <a:r>
              <a:rPr lang="en-US" sz="2300" dirty="0"/>
              <a:t> A playful and imaginative scenario combining familiar elements (a cat, beach, sunglasses) in an anthropomorphic way.</a:t>
            </a:r>
          </a:p>
          <a:p>
            <a:pPr>
              <a:buFont typeface="Arial" panose="020B0604020202020204" pitchFamily="34" charset="0"/>
              <a:buChar char="•"/>
            </a:pPr>
            <a:r>
              <a:rPr lang="en-US" sz="2300" b="1" dirty="0"/>
              <a:t> </a:t>
            </a:r>
            <a:r>
              <a:rPr lang="en-US" sz="2300" u="sng" dirty="0"/>
              <a:t>Why it’s interesting:</a:t>
            </a:r>
            <a:r>
              <a:rPr lang="en-US" sz="2300" dirty="0"/>
              <a:t> It tests the model’s ability to understand not only object relationships but also emotional tone (e.g., relaxed or humorous vibes).</a:t>
            </a:r>
          </a:p>
          <a:p>
            <a:pPr>
              <a:buFont typeface="Arial" panose="020B0604020202020204" pitchFamily="34" charset="0"/>
              <a:buChar char="•"/>
            </a:pPr>
            <a:endParaRPr lang="en-US" sz="2300" dirty="0"/>
          </a:p>
          <a:p>
            <a:pPr>
              <a:buNone/>
            </a:pPr>
            <a:r>
              <a:rPr lang="en-US" sz="2300" b="1" dirty="0"/>
              <a:t>Prompt 2: </a:t>
            </a:r>
            <a:r>
              <a:rPr lang="en-US" sz="2300" b="1" u="sng" dirty="0"/>
              <a:t>"A bowl of ramen on a floating island in space"</a:t>
            </a:r>
          </a:p>
          <a:p>
            <a:pPr>
              <a:buFont typeface="Arial" panose="020B0604020202020204" pitchFamily="34" charset="0"/>
              <a:buChar char="•"/>
            </a:pPr>
            <a:r>
              <a:rPr lang="en-US" sz="2300" dirty="0"/>
              <a:t> </a:t>
            </a:r>
            <a:r>
              <a:rPr lang="en-US" sz="2300" u="sng" dirty="0"/>
              <a:t>Interpretation:</a:t>
            </a:r>
            <a:r>
              <a:rPr lang="en-US" sz="2300" dirty="0"/>
              <a:t> A surreal and creative prompt merging everyday food with a sci-fi environment.</a:t>
            </a:r>
          </a:p>
          <a:p>
            <a:pPr>
              <a:buFont typeface="Arial" panose="020B0604020202020204" pitchFamily="34" charset="0"/>
              <a:buChar char="•"/>
            </a:pPr>
            <a:r>
              <a:rPr lang="en-US" sz="2300" b="1" dirty="0"/>
              <a:t> </a:t>
            </a:r>
            <a:r>
              <a:rPr lang="en-US" sz="2300" u="sng" dirty="0"/>
              <a:t>Why it’s interesting:</a:t>
            </a:r>
            <a:r>
              <a:rPr lang="en-US" sz="2300" dirty="0"/>
              <a:t> It challenges the model to blend drastically different contexts—culinary realism with cosmic fantasy.</a:t>
            </a:r>
          </a:p>
          <a:p>
            <a:pPr>
              <a:buNone/>
            </a:pPr>
            <a:endParaRPr lang="en-US" sz="2300" dirty="0"/>
          </a:p>
        </p:txBody>
      </p:sp>
      <p:sp>
        <p:nvSpPr>
          <p:cNvPr id="10" name="TextBox 11">
            <a:extLst>
              <a:ext uri="{FF2B5EF4-FFF2-40B4-BE49-F238E27FC236}">
                <a16:creationId xmlns:a16="http://schemas.microsoft.com/office/drawing/2014/main" id="{91B40926-F995-ABD8-D9D0-933663B23477}"/>
              </a:ext>
            </a:extLst>
          </p:cNvPr>
          <p:cNvSpPr txBox="1"/>
          <p:nvPr/>
        </p:nvSpPr>
        <p:spPr>
          <a:xfrm>
            <a:off x="216336" y="692696"/>
            <a:ext cx="7883356" cy="808683"/>
          </a:xfrm>
          <a:prstGeom prst="rect">
            <a:avLst/>
          </a:prstGeom>
        </p:spPr>
        <p:txBody>
          <a:bodyPr wrap="square" lIns="0" tIns="0" rIns="0" bIns="0" rtlCol="0" anchor="t">
            <a:spAutoFit/>
          </a:bodyPr>
          <a:lstStyle/>
          <a:p>
            <a:pPr>
              <a:lnSpc>
                <a:spcPts val="6999"/>
              </a:lnSpc>
            </a:pPr>
            <a:r>
              <a:rPr lang="en-US" sz="4000" b="1" i="1" u="sng" dirty="0"/>
              <a:t>Sample Prompts</a:t>
            </a:r>
            <a:endParaRPr lang="en-US" sz="4000" b="1" i="1" u="sng" dirty="0">
              <a:solidFill>
                <a:srgbClr val="0E0340"/>
              </a:solidFill>
            </a:endParaRPr>
          </a:p>
        </p:txBody>
      </p:sp>
    </p:spTree>
    <p:extLst>
      <p:ext uri="{BB962C8B-B14F-4D97-AF65-F5344CB8AC3E}">
        <p14:creationId xmlns:p14="http://schemas.microsoft.com/office/powerpoint/2010/main" val="292196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9FD90-EF7F-DE29-FC4F-13E73A12603E}"/>
            </a:ext>
          </a:extLst>
        </p:cNvPr>
        <p:cNvGrpSpPr/>
        <p:nvPr/>
      </p:nvGrpSpPr>
      <p:grpSpPr>
        <a:xfrm>
          <a:off x="0" y="0"/>
          <a:ext cx="0" cy="0"/>
          <a:chOff x="0" y="0"/>
          <a:chExt cx="0" cy="0"/>
        </a:xfrm>
      </p:grpSpPr>
      <p:sp>
        <p:nvSpPr>
          <p:cNvPr id="10" name="TextBox 11">
            <a:extLst>
              <a:ext uri="{FF2B5EF4-FFF2-40B4-BE49-F238E27FC236}">
                <a16:creationId xmlns:a16="http://schemas.microsoft.com/office/drawing/2014/main" id="{8BDC44B2-BDA5-55F4-AE32-6D37A5586E3C}"/>
              </a:ext>
            </a:extLst>
          </p:cNvPr>
          <p:cNvSpPr txBox="1"/>
          <p:nvPr/>
        </p:nvSpPr>
        <p:spPr>
          <a:xfrm>
            <a:off x="240671" y="587784"/>
            <a:ext cx="4979401" cy="808683"/>
          </a:xfrm>
          <a:prstGeom prst="rect">
            <a:avLst/>
          </a:prstGeom>
        </p:spPr>
        <p:txBody>
          <a:bodyPr wrap="square" lIns="0" tIns="0" rIns="0" bIns="0" rtlCol="0" anchor="t">
            <a:spAutoFit/>
          </a:bodyPr>
          <a:lstStyle/>
          <a:p>
            <a:pPr>
              <a:lnSpc>
                <a:spcPts val="6999"/>
              </a:lnSpc>
            </a:pPr>
            <a:r>
              <a:rPr lang="en-US" sz="4000" b="1" i="1" u="sng" dirty="0">
                <a:solidFill>
                  <a:srgbClr val="0E0340"/>
                </a:solidFill>
              </a:rPr>
              <a:t>Generated Images</a:t>
            </a:r>
          </a:p>
        </p:txBody>
      </p:sp>
      <p:pic>
        <p:nvPicPr>
          <p:cNvPr id="3" name="Picture 2">
            <a:extLst>
              <a:ext uri="{FF2B5EF4-FFF2-40B4-BE49-F238E27FC236}">
                <a16:creationId xmlns:a16="http://schemas.microsoft.com/office/drawing/2014/main" id="{92420FED-38C1-D151-5C2F-AAD2EB59DC8F}"/>
              </a:ext>
            </a:extLst>
          </p:cNvPr>
          <p:cNvPicPr>
            <a:picLocks noChangeAspect="1"/>
          </p:cNvPicPr>
          <p:nvPr/>
        </p:nvPicPr>
        <p:blipFill>
          <a:blip r:embed="rId2"/>
          <a:stretch>
            <a:fillRect/>
          </a:stretch>
        </p:blipFill>
        <p:spPr>
          <a:xfrm>
            <a:off x="899592" y="1457015"/>
            <a:ext cx="3168352" cy="4813201"/>
          </a:xfrm>
          <a:prstGeom prst="rect">
            <a:avLst/>
          </a:prstGeom>
        </p:spPr>
      </p:pic>
      <p:pic>
        <p:nvPicPr>
          <p:cNvPr id="5" name="Picture 4">
            <a:extLst>
              <a:ext uri="{FF2B5EF4-FFF2-40B4-BE49-F238E27FC236}">
                <a16:creationId xmlns:a16="http://schemas.microsoft.com/office/drawing/2014/main" id="{DAB80968-1113-4DB0-BC5A-40A02DD9D21D}"/>
              </a:ext>
            </a:extLst>
          </p:cNvPr>
          <p:cNvPicPr>
            <a:picLocks noChangeAspect="1"/>
          </p:cNvPicPr>
          <p:nvPr/>
        </p:nvPicPr>
        <p:blipFill>
          <a:blip r:embed="rId3"/>
          <a:stretch>
            <a:fillRect/>
          </a:stretch>
        </p:blipFill>
        <p:spPr>
          <a:xfrm>
            <a:off x="4403493" y="1457015"/>
            <a:ext cx="3408867" cy="4813201"/>
          </a:xfrm>
          <a:prstGeom prst="rect">
            <a:avLst/>
          </a:prstGeom>
        </p:spPr>
      </p:pic>
      <p:sp>
        <p:nvSpPr>
          <p:cNvPr id="7" name="TextBox 6">
            <a:extLst>
              <a:ext uri="{FF2B5EF4-FFF2-40B4-BE49-F238E27FC236}">
                <a16:creationId xmlns:a16="http://schemas.microsoft.com/office/drawing/2014/main" id="{69AA8D7E-E114-06A1-D718-5503EA3B7D49}"/>
              </a:ext>
            </a:extLst>
          </p:cNvPr>
          <p:cNvSpPr txBox="1"/>
          <p:nvPr/>
        </p:nvSpPr>
        <p:spPr>
          <a:xfrm>
            <a:off x="1853025" y="1569411"/>
            <a:ext cx="1261486" cy="369332"/>
          </a:xfrm>
          <a:prstGeom prst="rect">
            <a:avLst/>
          </a:prstGeom>
          <a:noFill/>
        </p:spPr>
        <p:txBody>
          <a:bodyPr wrap="square">
            <a:spAutoFit/>
          </a:bodyPr>
          <a:lstStyle/>
          <a:p>
            <a:r>
              <a:rPr lang="en-US" sz="1800" b="1" dirty="0">
                <a:solidFill>
                  <a:schemeClr val="bg1"/>
                </a:solidFill>
              </a:rPr>
              <a:t>Prompt 1</a:t>
            </a:r>
            <a:endParaRPr lang="en-US" dirty="0">
              <a:solidFill>
                <a:schemeClr val="bg1"/>
              </a:solidFill>
            </a:endParaRPr>
          </a:p>
        </p:txBody>
      </p:sp>
      <p:sp>
        <p:nvSpPr>
          <p:cNvPr id="11" name="TextBox 10">
            <a:extLst>
              <a:ext uri="{FF2B5EF4-FFF2-40B4-BE49-F238E27FC236}">
                <a16:creationId xmlns:a16="http://schemas.microsoft.com/office/drawing/2014/main" id="{3DBDEA20-090B-150B-6982-5F4B5B7B474C}"/>
              </a:ext>
            </a:extLst>
          </p:cNvPr>
          <p:cNvSpPr txBox="1"/>
          <p:nvPr/>
        </p:nvSpPr>
        <p:spPr>
          <a:xfrm>
            <a:off x="5580112" y="1569411"/>
            <a:ext cx="1261486" cy="369332"/>
          </a:xfrm>
          <a:prstGeom prst="rect">
            <a:avLst/>
          </a:prstGeom>
          <a:noFill/>
        </p:spPr>
        <p:txBody>
          <a:bodyPr wrap="square">
            <a:spAutoFit/>
          </a:bodyPr>
          <a:lstStyle/>
          <a:p>
            <a:r>
              <a:rPr lang="en-US" sz="1800" b="1" dirty="0">
                <a:solidFill>
                  <a:schemeClr val="bg1"/>
                </a:solidFill>
              </a:rPr>
              <a:t>Prompt 2</a:t>
            </a:r>
            <a:endParaRPr lang="en-US" dirty="0">
              <a:solidFill>
                <a:schemeClr val="bg1"/>
              </a:solidFill>
            </a:endParaRPr>
          </a:p>
        </p:txBody>
      </p:sp>
    </p:spTree>
    <p:extLst>
      <p:ext uri="{BB962C8B-B14F-4D97-AF65-F5344CB8AC3E}">
        <p14:creationId xmlns:p14="http://schemas.microsoft.com/office/powerpoint/2010/main" val="372159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E6F1-6336-44EC-2852-BC1F469F837B}"/>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5D4D3DB6-728C-BD0A-8D2B-8A8B2F20A845}"/>
              </a:ext>
            </a:extLst>
          </p:cNvPr>
          <p:cNvSpPr txBox="1"/>
          <p:nvPr/>
        </p:nvSpPr>
        <p:spPr>
          <a:xfrm>
            <a:off x="206989" y="1501379"/>
            <a:ext cx="8640960" cy="4489306"/>
          </a:xfrm>
          <a:prstGeom prst="rect">
            <a:avLst/>
          </a:prstGeom>
        </p:spPr>
        <p:txBody>
          <a:bodyPr wrap="square" lIns="0" tIns="0" rIns="0" bIns="0" rtlCol="0" anchor="t">
            <a:spAutoFit/>
          </a:bodyPr>
          <a:lstStyle/>
          <a:p>
            <a:pPr algn="just">
              <a:lnSpc>
                <a:spcPts val="3240"/>
              </a:lnSpc>
            </a:pPr>
            <a:r>
              <a:rPr lang="en-US" sz="2300" dirty="0"/>
              <a:t>Text-to-Image Generation has diverse real-world applications. It supports artists and designers by instantly visualizing creative ideas, while game developers use it to prototype characters and environments. In marketing and e-commerce, it helps generate personalized product visuals. Educators use it to create engaging learning materials, and it aids accessibility by transforming text into imagery for visually impaired users. Additionally, it enhances storytelling through illustrated content creation and benefits industries like fashion and interior design by visualizing concepts from prompts. Overall, it blends imagination with automation, enabling fast, customized, and scalable visual content generation across multiple domains.</a:t>
            </a:r>
            <a:endParaRPr lang="en-US" sz="2300" dirty="0">
              <a:solidFill>
                <a:srgbClr val="0E0340"/>
              </a:solidFill>
              <a:latin typeface="Questrial Light"/>
            </a:endParaRPr>
          </a:p>
        </p:txBody>
      </p:sp>
      <p:sp>
        <p:nvSpPr>
          <p:cNvPr id="10" name="TextBox 11">
            <a:extLst>
              <a:ext uri="{FF2B5EF4-FFF2-40B4-BE49-F238E27FC236}">
                <a16:creationId xmlns:a16="http://schemas.microsoft.com/office/drawing/2014/main" id="{03A6B288-4104-FCFA-1419-4A68C0179457}"/>
              </a:ext>
            </a:extLst>
          </p:cNvPr>
          <p:cNvSpPr txBox="1"/>
          <p:nvPr/>
        </p:nvSpPr>
        <p:spPr>
          <a:xfrm>
            <a:off x="216336" y="692696"/>
            <a:ext cx="2987512" cy="808683"/>
          </a:xfrm>
          <a:prstGeom prst="rect">
            <a:avLst/>
          </a:prstGeom>
        </p:spPr>
        <p:txBody>
          <a:bodyPr wrap="square" lIns="0" tIns="0" rIns="0" bIns="0" rtlCol="0" anchor="t">
            <a:spAutoFit/>
          </a:bodyPr>
          <a:lstStyle/>
          <a:p>
            <a:pPr>
              <a:lnSpc>
                <a:spcPts val="6999"/>
              </a:lnSpc>
            </a:pPr>
            <a:r>
              <a:rPr lang="en-US" sz="4000" b="1" i="1" u="sng" dirty="0">
                <a:solidFill>
                  <a:srgbClr val="0E0340"/>
                </a:solidFill>
              </a:rPr>
              <a:t>Applications</a:t>
            </a:r>
          </a:p>
        </p:txBody>
      </p:sp>
    </p:spTree>
    <p:extLst>
      <p:ext uri="{BB962C8B-B14F-4D97-AF65-F5344CB8AC3E}">
        <p14:creationId xmlns:p14="http://schemas.microsoft.com/office/powerpoint/2010/main" val="195681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66AC4-F95E-BCCA-3CBD-71D3AA6CBAE0}"/>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AFE37EC0-0CB3-5237-D52C-71C37D444E14}"/>
              </a:ext>
            </a:extLst>
          </p:cNvPr>
          <p:cNvSpPr txBox="1"/>
          <p:nvPr/>
        </p:nvSpPr>
        <p:spPr>
          <a:xfrm>
            <a:off x="216336" y="1845979"/>
            <a:ext cx="8640960" cy="3185487"/>
          </a:xfrm>
          <a:prstGeom prst="rect">
            <a:avLst/>
          </a:prstGeom>
        </p:spPr>
        <p:txBody>
          <a:bodyPr wrap="square" lIns="0" tIns="0" rIns="0" bIns="0" rtlCol="0" anchor="t">
            <a:spAutoFit/>
          </a:bodyPr>
          <a:lstStyle/>
          <a:p>
            <a:pPr>
              <a:buNone/>
            </a:pPr>
            <a:r>
              <a:rPr lang="en-US" sz="2300" dirty="0"/>
              <a:t>Text-to-image generation exemplifies the power of multimodal AI by combining language understanding with visual imagination. Using models like Stable Diffusion, developers and artists can generate high-quality, coherent images from simple text prompts, all with accessible tools like Hugging Face and </a:t>
            </a:r>
            <a:r>
              <a:rPr lang="en-US" sz="2300" dirty="0" err="1"/>
              <a:t>PyTorch</a:t>
            </a:r>
            <a:r>
              <a:rPr lang="en-US" sz="2300" dirty="0"/>
              <a:t>.</a:t>
            </a:r>
          </a:p>
          <a:p>
            <a:pPr>
              <a:buNone/>
            </a:pPr>
            <a:r>
              <a:rPr lang="en-US" sz="2300" dirty="0"/>
              <a:t>This democratizes creative AI, enabling fast, custom image generation for applications in art, education, design, accessibility, and beyond. As research continues, we anticipate even more intelligent, efficient, and personalized generation systems.</a:t>
            </a:r>
          </a:p>
        </p:txBody>
      </p:sp>
      <p:sp>
        <p:nvSpPr>
          <p:cNvPr id="10" name="TextBox 11">
            <a:extLst>
              <a:ext uri="{FF2B5EF4-FFF2-40B4-BE49-F238E27FC236}">
                <a16:creationId xmlns:a16="http://schemas.microsoft.com/office/drawing/2014/main" id="{9DBF7AB0-4C29-B984-A121-29B4140D4DFA}"/>
              </a:ext>
            </a:extLst>
          </p:cNvPr>
          <p:cNvSpPr txBox="1"/>
          <p:nvPr/>
        </p:nvSpPr>
        <p:spPr>
          <a:xfrm>
            <a:off x="216336" y="962490"/>
            <a:ext cx="7883356" cy="808683"/>
          </a:xfrm>
          <a:prstGeom prst="rect">
            <a:avLst/>
          </a:prstGeom>
        </p:spPr>
        <p:txBody>
          <a:bodyPr wrap="square" lIns="0" tIns="0" rIns="0" bIns="0" rtlCol="0" anchor="t">
            <a:spAutoFit/>
          </a:bodyPr>
          <a:lstStyle/>
          <a:p>
            <a:pPr>
              <a:lnSpc>
                <a:spcPts val="6999"/>
              </a:lnSpc>
            </a:pPr>
            <a:r>
              <a:rPr lang="en-US" sz="4000" b="1" i="1" u="sng" dirty="0"/>
              <a:t>Conclusion</a:t>
            </a:r>
            <a:endParaRPr lang="en-US" sz="4000" b="1" i="1" u="sng" dirty="0">
              <a:solidFill>
                <a:srgbClr val="0E0340"/>
              </a:solidFill>
            </a:endParaRPr>
          </a:p>
        </p:txBody>
      </p:sp>
    </p:spTree>
    <p:extLst>
      <p:ext uri="{BB962C8B-B14F-4D97-AF65-F5344CB8AC3E}">
        <p14:creationId xmlns:p14="http://schemas.microsoft.com/office/powerpoint/2010/main" val="376287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17B4-D8A0-44DE-5690-586DBB2003D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35E6E0-63B1-EB96-F5ED-D401B4728A02}"/>
              </a:ext>
            </a:extLst>
          </p:cNvPr>
          <p:cNvSpPr txBox="1"/>
          <p:nvPr/>
        </p:nvSpPr>
        <p:spPr>
          <a:xfrm>
            <a:off x="1763688" y="1412776"/>
            <a:ext cx="6118373" cy="2685159"/>
          </a:xfrm>
          <a:prstGeom prst="rect">
            <a:avLst/>
          </a:prstGeom>
          <a:noFill/>
        </p:spPr>
        <p:txBody>
          <a:bodyPr wrap="square">
            <a:spAutoFit/>
          </a:bodyPr>
          <a:lstStyle/>
          <a:p>
            <a:pPr>
              <a:lnSpc>
                <a:spcPts val="23600"/>
              </a:lnSpc>
            </a:pPr>
            <a:r>
              <a:rPr lang="en-US" sz="9600" dirty="0">
                <a:solidFill>
                  <a:srgbClr val="002060"/>
                </a:solidFill>
                <a:latin typeface="Anton"/>
              </a:rPr>
              <a:t>Thank you!</a:t>
            </a:r>
          </a:p>
        </p:txBody>
      </p:sp>
    </p:spTree>
    <p:extLst>
      <p:ext uri="{BB962C8B-B14F-4D97-AF65-F5344CB8AC3E}">
        <p14:creationId xmlns:p14="http://schemas.microsoft.com/office/powerpoint/2010/main" val="366594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3DE67-FB00-A00A-2767-B0832DB69D4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3F50DFCC-E05D-4E3E-A42B-0B5B815C79A1}"/>
              </a:ext>
            </a:extLst>
          </p:cNvPr>
          <p:cNvSpPr/>
          <p:nvPr/>
        </p:nvSpPr>
        <p:spPr>
          <a:xfrm>
            <a:off x="1822084" y="1628801"/>
            <a:ext cx="4752528" cy="45243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F244209-1478-87AF-B035-2B31F14171B4}"/>
              </a:ext>
            </a:extLst>
          </p:cNvPr>
          <p:cNvSpPr/>
          <p:nvPr/>
        </p:nvSpPr>
        <p:spPr>
          <a:xfrm>
            <a:off x="1029996" y="1628801"/>
            <a:ext cx="792088" cy="452431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2">
            <a:extLst>
              <a:ext uri="{FF2B5EF4-FFF2-40B4-BE49-F238E27FC236}">
                <a16:creationId xmlns:a16="http://schemas.microsoft.com/office/drawing/2014/main" id="{3A4482DA-A102-3F1F-A86B-973DC5AE1FC3}"/>
              </a:ext>
            </a:extLst>
          </p:cNvPr>
          <p:cNvSpPr txBox="1"/>
          <p:nvPr/>
        </p:nvSpPr>
        <p:spPr>
          <a:xfrm>
            <a:off x="1029996" y="0"/>
            <a:ext cx="1970214" cy="1740733"/>
          </a:xfrm>
          <a:prstGeom prst="rect">
            <a:avLst/>
          </a:prstGeom>
        </p:spPr>
        <p:txBody>
          <a:bodyPr wrap="square" lIns="0" tIns="0" rIns="0" bIns="0" rtlCol="0" anchor="t">
            <a:spAutoFit/>
          </a:bodyPr>
          <a:lstStyle/>
          <a:p>
            <a:pPr marL="0" lvl="0" indent="0">
              <a:lnSpc>
                <a:spcPts val="15999"/>
              </a:lnSpc>
            </a:pPr>
            <a:r>
              <a:rPr lang="en-US" sz="6000" spc="175" dirty="0">
                <a:solidFill>
                  <a:srgbClr val="231076"/>
                </a:solidFill>
                <a:latin typeface="Anton"/>
              </a:rPr>
              <a:t>Index</a:t>
            </a:r>
          </a:p>
        </p:txBody>
      </p:sp>
      <p:sp>
        <p:nvSpPr>
          <p:cNvPr id="2" name="TextBox 1">
            <a:extLst>
              <a:ext uri="{FF2B5EF4-FFF2-40B4-BE49-F238E27FC236}">
                <a16:creationId xmlns:a16="http://schemas.microsoft.com/office/drawing/2014/main" id="{644FAE7D-550E-AAAA-43E0-5EC0F48687BA}"/>
              </a:ext>
            </a:extLst>
          </p:cNvPr>
          <p:cNvSpPr txBox="1"/>
          <p:nvPr/>
        </p:nvSpPr>
        <p:spPr>
          <a:xfrm>
            <a:off x="-111211" y="1037968"/>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5AF56E77-1025-905E-D7BB-4D9EFA16A2D9}"/>
              </a:ext>
            </a:extLst>
          </p:cNvPr>
          <p:cNvSpPr txBox="1"/>
          <p:nvPr/>
        </p:nvSpPr>
        <p:spPr>
          <a:xfrm>
            <a:off x="1835696" y="1628800"/>
            <a:ext cx="6048672" cy="4524315"/>
          </a:xfrm>
          <a:prstGeom prst="rect">
            <a:avLst/>
          </a:prstGeom>
          <a:noFill/>
        </p:spPr>
        <p:txBody>
          <a:bodyPr wrap="square">
            <a:spAutoFit/>
          </a:bodyPr>
          <a:lstStyle/>
          <a:p>
            <a:pPr>
              <a:buNone/>
            </a:pPr>
            <a:r>
              <a:rPr lang="en-US" sz="2400" dirty="0"/>
              <a:t>Introduction</a:t>
            </a:r>
          </a:p>
          <a:p>
            <a:pPr>
              <a:buNone/>
            </a:pPr>
            <a:r>
              <a:rPr lang="en-US" sz="2400" dirty="0"/>
              <a:t>What is Text-to-Image Generation?</a:t>
            </a:r>
          </a:p>
          <a:p>
            <a:pPr>
              <a:buNone/>
            </a:pPr>
            <a:r>
              <a:rPr lang="en-US" sz="2400" dirty="0"/>
              <a:t>Introduction to Stable Diffusion</a:t>
            </a:r>
          </a:p>
          <a:p>
            <a:pPr>
              <a:buNone/>
            </a:pPr>
            <a:r>
              <a:rPr lang="en-US" sz="2400" dirty="0"/>
              <a:t>About the COCO Captions Dataset</a:t>
            </a:r>
          </a:p>
          <a:p>
            <a:pPr>
              <a:buNone/>
            </a:pPr>
            <a:r>
              <a:rPr lang="en-US" sz="2400" dirty="0"/>
              <a:t>Tools Used: Hugging Face &amp; </a:t>
            </a:r>
            <a:r>
              <a:rPr lang="en-US" sz="2400" dirty="0" err="1"/>
              <a:t>PyTorch</a:t>
            </a:r>
            <a:endParaRPr lang="en-US" sz="2400" dirty="0"/>
          </a:p>
          <a:p>
            <a:pPr>
              <a:buNone/>
            </a:pPr>
            <a:r>
              <a:rPr lang="en-US" sz="2400" dirty="0"/>
              <a:t>Model Architecture Overview</a:t>
            </a:r>
          </a:p>
          <a:p>
            <a:pPr>
              <a:buNone/>
            </a:pPr>
            <a:r>
              <a:rPr lang="en-US" sz="2400" dirty="0"/>
              <a:t>Implementation Steps</a:t>
            </a:r>
          </a:p>
          <a:p>
            <a:pPr>
              <a:buNone/>
            </a:pPr>
            <a:r>
              <a:rPr lang="en-US" sz="2400" dirty="0"/>
              <a:t>Code Snippet</a:t>
            </a:r>
          </a:p>
          <a:p>
            <a:pPr>
              <a:buNone/>
            </a:pPr>
            <a:r>
              <a:rPr lang="en-US" sz="2400" dirty="0"/>
              <a:t>Sample Prompts</a:t>
            </a:r>
          </a:p>
          <a:p>
            <a:pPr>
              <a:buNone/>
            </a:pPr>
            <a:r>
              <a:rPr lang="en-US" sz="2400" dirty="0"/>
              <a:t>Generated Images</a:t>
            </a:r>
          </a:p>
          <a:p>
            <a:pPr>
              <a:buNone/>
            </a:pPr>
            <a:r>
              <a:rPr lang="en-US" sz="2400" dirty="0"/>
              <a:t>Applications</a:t>
            </a:r>
          </a:p>
          <a:p>
            <a:r>
              <a:rPr lang="en-US" sz="2400" dirty="0"/>
              <a:t>Conclusion</a:t>
            </a:r>
          </a:p>
        </p:txBody>
      </p:sp>
      <p:sp>
        <p:nvSpPr>
          <p:cNvPr id="7" name="TextBox 6">
            <a:extLst>
              <a:ext uri="{FF2B5EF4-FFF2-40B4-BE49-F238E27FC236}">
                <a16:creationId xmlns:a16="http://schemas.microsoft.com/office/drawing/2014/main" id="{EB9FF535-5AEB-F67B-B286-53D432CDF287}"/>
              </a:ext>
            </a:extLst>
          </p:cNvPr>
          <p:cNvSpPr txBox="1"/>
          <p:nvPr/>
        </p:nvSpPr>
        <p:spPr>
          <a:xfrm>
            <a:off x="1252876" y="1628801"/>
            <a:ext cx="713224" cy="4524315"/>
          </a:xfrm>
          <a:prstGeom prst="rect">
            <a:avLst/>
          </a:prstGeom>
          <a:noFill/>
        </p:spPr>
        <p:txBody>
          <a:bodyPr wrap="square">
            <a:spAutoFit/>
          </a:bodyPr>
          <a:lstStyle/>
          <a:p>
            <a:r>
              <a:rPr lang="en-US" sz="2400" dirty="0"/>
              <a:t>1)</a:t>
            </a:r>
          </a:p>
          <a:p>
            <a:r>
              <a:rPr lang="en-US" sz="2400" dirty="0"/>
              <a:t>2)</a:t>
            </a:r>
          </a:p>
          <a:p>
            <a:r>
              <a:rPr lang="en-US" sz="2400" dirty="0"/>
              <a:t>3)</a:t>
            </a:r>
          </a:p>
          <a:p>
            <a:r>
              <a:rPr lang="en-US" sz="2400" dirty="0"/>
              <a:t>4)</a:t>
            </a:r>
          </a:p>
          <a:p>
            <a:r>
              <a:rPr lang="en-US" sz="2400" dirty="0"/>
              <a:t>5)</a:t>
            </a:r>
          </a:p>
          <a:p>
            <a:r>
              <a:rPr lang="en-US" sz="2400" dirty="0"/>
              <a:t>6)</a:t>
            </a:r>
          </a:p>
          <a:p>
            <a:r>
              <a:rPr lang="en-US" sz="2400" dirty="0"/>
              <a:t>7)</a:t>
            </a:r>
          </a:p>
          <a:p>
            <a:r>
              <a:rPr lang="en-US" sz="2400" dirty="0"/>
              <a:t>8)</a:t>
            </a:r>
          </a:p>
          <a:p>
            <a:r>
              <a:rPr lang="en-US" sz="2400" dirty="0"/>
              <a:t>9)</a:t>
            </a:r>
          </a:p>
          <a:p>
            <a:r>
              <a:rPr lang="en-US" sz="2400" dirty="0"/>
              <a:t>10)</a:t>
            </a:r>
          </a:p>
          <a:p>
            <a:r>
              <a:rPr lang="en-US" sz="2400" dirty="0"/>
              <a:t>11)</a:t>
            </a:r>
          </a:p>
          <a:p>
            <a:r>
              <a:rPr lang="en-US" sz="2400" dirty="0"/>
              <a:t>12</a:t>
            </a:r>
          </a:p>
        </p:txBody>
      </p:sp>
    </p:spTree>
    <p:extLst>
      <p:ext uri="{BB962C8B-B14F-4D97-AF65-F5344CB8AC3E}">
        <p14:creationId xmlns:p14="http://schemas.microsoft.com/office/powerpoint/2010/main" val="33951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A82504-19F5-D8CF-148A-7F42BEF57F2A}"/>
              </a:ext>
            </a:extLst>
          </p:cNvPr>
          <p:cNvPicPr>
            <a:picLocks noChangeAspect="1"/>
          </p:cNvPicPr>
          <p:nvPr/>
        </p:nvPicPr>
        <p:blipFill>
          <a:blip r:embed="rId2"/>
          <a:stretch>
            <a:fillRect/>
          </a:stretch>
        </p:blipFill>
        <p:spPr>
          <a:xfrm>
            <a:off x="5868144" y="3861048"/>
            <a:ext cx="3130810" cy="2475524"/>
          </a:xfrm>
          <a:prstGeom prst="rect">
            <a:avLst/>
          </a:prstGeom>
        </p:spPr>
      </p:pic>
      <p:sp>
        <p:nvSpPr>
          <p:cNvPr id="9" name="TextBox 10">
            <a:extLst>
              <a:ext uri="{FF2B5EF4-FFF2-40B4-BE49-F238E27FC236}">
                <a16:creationId xmlns:a16="http://schemas.microsoft.com/office/drawing/2014/main" id="{82B1332B-8844-5B1C-4396-9E6BCFF59639}"/>
              </a:ext>
            </a:extLst>
          </p:cNvPr>
          <p:cNvSpPr txBox="1"/>
          <p:nvPr/>
        </p:nvSpPr>
        <p:spPr>
          <a:xfrm>
            <a:off x="228194" y="1787525"/>
            <a:ext cx="8496943" cy="3282950"/>
          </a:xfrm>
          <a:prstGeom prst="rect">
            <a:avLst/>
          </a:prstGeom>
        </p:spPr>
        <p:txBody>
          <a:bodyPr wrap="square" lIns="0" tIns="0" rIns="0" bIns="0" rtlCol="0" anchor="t">
            <a:spAutoFit/>
          </a:bodyPr>
          <a:lstStyle/>
          <a:p>
            <a:pPr algn="just">
              <a:lnSpc>
                <a:spcPts val="3240"/>
              </a:lnSpc>
            </a:pPr>
            <a:r>
              <a:rPr lang="en-US" sz="2800" dirty="0"/>
              <a:t>Text-to-image generation is an AI task that translates natural language descriptions into coherent and realistic images. This involves understanding context, semantics, and style from textual input. It has rapidly advanced thanks to models like </a:t>
            </a:r>
            <a:r>
              <a:rPr lang="en-US" sz="2800" b="1" dirty="0"/>
              <a:t>Pre-trained Stable Diffusion Model</a:t>
            </a:r>
            <a:r>
              <a:rPr lang="en-US" sz="2800" dirty="0"/>
              <a:t>, revolutionizing content creation, design </a:t>
            </a:r>
          </a:p>
          <a:p>
            <a:pPr algn="just">
              <a:lnSpc>
                <a:spcPts val="3240"/>
              </a:lnSpc>
            </a:pPr>
            <a:r>
              <a:rPr lang="en-US" sz="2800" dirty="0"/>
              <a:t>and automation.</a:t>
            </a:r>
          </a:p>
          <a:p>
            <a:pPr algn="just">
              <a:lnSpc>
                <a:spcPts val="3240"/>
              </a:lnSpc>
            </a:pPr>
            <a:endParaRPr lang="en-US" sz="2700" dirty="0">
              <a:solidFill>
                <a:srgbClr val="0E0340"/>
              </a:solidFill>
              <a:latin typeface="Questrial Light"/>
            </a:endParaRPr>
          </a:p>
        </p:txBody>
      </p:sp>
      <p:sp>
        <p:nvSpPr>
          <p:cNvPr id="10" name="TextBox 11">
            <a:extLst>
              <a:ext uri="{FF2B5EF4-FFF2-40B4-BE49-F238E27FC236}">
                <a16:creationId xmlns:a16="http://schemas.microsoft.com/office/drawing/2014/main" id="{FBE2EA27-7225-E65C-7CEB-85B49272DEE5}"/>
              </a:ext>
            </a:extLst>
          </p:cNvPr>
          <p:cNvSpPr txBox="1"/>
          <p:nvPr/>
        </p:nvSpPr>
        <p:spPr>
          <a:xfrm>
            <a:off x="234888" y="893836"/>
            <a:ext cx="7883356" cy="808683"/>
          </a:xfrm>
          <a:prstGeom prst="rect">
            <a:avLst/>
          </a:prstGeom>
        </p:spPr>
        <p:txBody>
          <a:bodyPr wrap="square" lIns="0" tIns="0" rIns="0" bIns="0" rtlCol="0" anchor="t">
            <a:spAutoFit/>
          </a:bodyPr>
          <a:lstStyle/>
          <a:p>
            <a:pPr>
              <a:lnSpc>
                <a:spcPts val="6999"/>
              </a:lnSpc>
            </a:pPr>
            <a:r>
              <a:rPr lang="en-US" sz="4000" b="1" i="1" u="sng" dirty="0">
                <a:solidFill>
                  <a:srgbClr val="0E0340"/>
                </a:solidFill>
              </a:rPr>
              <a:t>Introduction</a:t>
            </a:r>
          </a:p>
        </p:txBody>
      </p:sp>
    </p:spTree>
    <p:extLst>
      <p:ext uri="{BB962C8B-B14F-4D97-AF65-F5344CB8AC3E}">
        <p14:creationId xmlns:p14="http://schemas.microsoft.com/office/powerpoint/2010/main" val="313155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04F58-761F-6C59-4557-44BE41E57D97}"/>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3552E50B-B60F-25FA-789C-CB2284ED7243}"/>
              </a:ext>
            </a:extLst>
          </p:cNvPr>
          <p:cNvSpPr txBox="1"/>
          <p:nvPr/>
        </p:nvSpPr>
        <p:spPr>
          <a:xfrm>
            <a:off x="228194" y="1961396"/>
            <a:ext cx="4199790" cy="3713004"/>
          </a:xfrm>
          <a:prstGeom prst="rect">
            <a:avLst/>
          </a:prstGeom>
        </p:spPr>
        <p:txBody>
          <a:bodyPr wrap="square" lIns="0" tIns="0" rIns="0" bIns="0" rtlCol="0" anchor="t">
            <a:spAutoFit/>
          </a:bodyPr>
          <a:lstStyle/>
          <a:p>
            <a:pPr>
              <a:buFont typeface="Arial" panose="020B0604020202020204" pitchFamily="34" charset="0"/>
              <a:buChar char="•"/>
            </a:pPr>
            <a:r>
              <a:rPr lang="en-US" sz="2400" dirty="0"/>
              <a:t> Converts a text prompt into a visual image.</a:t>
            </a:r>
          </a:p>
          <a:p>
            <a:pPr>
              <a:buFont typeface="Arial" panose="020B0604020202020204" pitchFamily="34" charset="0"/>
              <a:buChar char="•"/>
            </a:pPr>
            <a:r>
              <a:rPr lang="en-US" sz="2400" dirty="0"/>
              <a:t> Requires NLP + computer vision fusion.</a:t>
            </a:r>
          </a:p>
          <a:p>
            <a:pPr>
              <a:buFont typeface="Arial" panose="020B0604020202020204" pitchFamily="34" charset="0"/>
              <a:buChar char="•"/>
            </a:pPr>
            <a:r>
              <a:rPr lang="en-US" sz="2400" dirty="0"/>
              <a:t> Challenges include handling ambiguity, creativity, and detail.</a:t>
            </a:r>
          </a:p>
          <a:p>
            <a:pPr>
              <a:buFont typeface="Arial" panose="020B0604020202020204" pitchFamily="34" charset="0"/>
              <a:buChar char="•"/>
            </a:pPr>
            <a:r>
              <a:rPr lang="en-US" sz="2400" dirty="0"/>
              <a:t> Applications: </a:t>
            </a:r>
          </a:p>
          <a:p>
            <a:r>
              <a:rPr lang="en-US" sz="2400" dirty="0"/>
              <a:t>art generation, advertising,    prototyping, etc.</a:t>
            </a:r>
          </a:p>
          <a:p>
            <a:pPr algn="just">
              <a:lnSpc>
                <a:spcPts val="3240"/>
              </a:lnSpc>
            </a:pPr>
            <a:endParaRPr lang="en-US" sz="2400" dirty="0">
              <a:solidFill>
                <a:srgbClr val="0E0340"/>
              </a:solidFill>
              <a:latin typeface="Questrial Light"/>
            </a:endParaRPr>
          </a:p>
        </p:txBody>
      </p:sp>
      <p:sp>
        <p:nvSpPr>
          <p:cNvPr id="10" name="TextBox 11">
            <a:extLst>
              <a:ext uri="{FF2B5EF4-FFF2-40B4-BE49-F238E27FC236}">
                <a16:creationId xmlns:a16="http://schemas.microsoft.com/office/drawing/2014/main" id="{743D9817-0CCA-0E0A-BD41-C9073D57F3DC}"/>
              </a:ext>
            </a:extLst>
          </p:cNvPr>
          <p:cNvSpPr txBox="1"/>
          <p:nvPr/>
        </p:nvSpPr>
        <p:spPr>
          <a:xfrm>
            <a:off x="216336" y="962490"/>
            <a:ext cx="7883356" cy="808683"/>
          </a:xfrm>
          <a:prstGeom prst="rect">
            <a:avLst/>
          </a:prstGeom>
        </p:spPr>
        <p:txBody>
          <a:bodyPr wrap="square" lIns="0" tIns="0" rIns="0" bIns="0" rtlCol="0" anchor="t">
            <a:spAutoFit/>
          </a:bodyPr>
          <a:lstStyle/>
          <a:p>
            <a:pPr>
              <a:lnSpc>
                <a:spcPts val="6999"/>
              </a:lnSpc>
            </a:pPr>
            <a:r>
              <a:rPr lang="en-US" sz="4000" b="1" i="1" u="sng" dirty="0"/>
              <a:t>What is Text-to-Image Generation? </a:t>
            </a:r>
            <a:endParaRPr lang="en-US" sz="4000" b="1" i="1" u="sng" dirty="0">
              <a:solidFill>
                <a:srgbClr val="0E0340"/>
              </a:solidFill>
            </a:endParaRPr>
          </a:p>
        </p:txBody>
      </p:sp>
      <p:pic>
        <p:nvPicPr>
          <p:cNvPr id="3" name="Picture 2">
            <a:extLst>
              <a:ext uri="{FF2B5EF4-FFF2-40B4-BE49-F238E27FC236}">
                <a16:creationId xmlns:a16="http://schemas.microsoft.com/office/drawing/2014/main" id="{B384A417-2E64-8385-9A3F-3277CC901965}"/>
              </a:ext>
            </a:extLst>
          </p:cNvPr>
          <p:cNvPicPr>
            <a:picLocks noChangeAspect="1"/>
          </p:cNvPicPr>
          <p:nvPr/>
        </p:nvPicPr>
        <p:blipFill>
          <a:blip r:embed="rId2"/>
          <a:srcRect l="12069" r="16409"/>
          <a:stretch/>
        </p:blipFill>
        <p:spPr>
          <a:xfrm>
            <a:off x="4463985" y="1988840"/>
            <a:ext cx="4451821" cy="3639633"/>
          </a:xfrm>
          <a:prstGeom prst="rect">
            <a:avLst/>
          </a:prstGeom>
        </p:spPr>
      </p:pic>
    </p:spTree>
    <p:extLst>
      <p:ext uri="{BB962C8B-B14F-4D97-AF65-F5344CB8AC3E}">
        <p14:creationId xmlns:p14="http://schemas.microsoft.com/office/powerpoint/2010/main" val="286353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0AEDC-407C-F043-C740-9CC84E261287}"/>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9F296BDD-087E-8671-298E-236D999830B3}"/>
              </a:ext>
            </a:extLst>
          </p:cNvPr>
          <p:cNvSpPr txBox="1"/>
          <p:nvPr/>
        </p:nvSpPr>
        <p:spPr>
          <a:xfrm>
            <a:off x="216336" y="1582340"/>
            <a:ext cx="8640960" cy="4739759"/>
          </a:xfrm>
          <a:prstGeom prst="rect">
            <a:avLst/>
          </a:prstGeom>
        </p:spPr>
        <p:txBody>
          <a:bodyPr wrap="square" lIns="0" tIns="0" rIns="0" bIns="0" rtlCol="0" anchor="t">
            <a:spAutoFit/>
          </a:bodyPr>
          <a:lstStyle/>
          <a:p>
            <a:pPr algn="just"/>
            <a:r>
              <a:rPr lang="en-US" sz="2200" dirty="0">
                <a:cs typeface="Calibri" panose="020F0502020204030204" pitchFamily="34" charset="0"/>
              </a:rPr>
              <a:t>Stable Diffusion is a state-of-the-art latent text-to-image generation model developed by Stability AI. Unlike DALL·E, which uses transformer-based autoencoders, Stable Diffusion uses a latent diffusion model that operates in a compressed latent space for efficient and high-quality image generation.</a:t>
            </a:r>
          </a:p>
          <a:p>
            <a:pPr algn="just"/>
            <a:r>
              <a:rPr lang="en-US" sz="2200" dirty="0">
                <a:cs typeface="Calibri" panose="020F0502020204030204" pitchFamily="34" charset="0"/>
              </a:rPr>
              <a:t>It generates realistic and diverse images from natural language prompts and is available freely through the Hugging Face diffusers library.</a:t>
            </a:r>
          </a:p>
          <a:p>
            <a:pPr algn="just"/>
            <a:r>
              <a:rPr lang="en-US" sz="2200" i="1" dirty="0">
                <a:cs typeface="Calibri" panose="020F0502020204030204" pitchFamily="34" charset="0"/>
              </a:rPr>
              <a:t>Key Features:</a:t>
            </a:r>
          </a:p>
          <a:p>
            <a:pPr marL="342900" indent="-342900" algn="just">
              <a:buFont typeface="Arial" panose="020B0604020202020204" pitchFamily="34" charset="0"/>
              <a:buChar char="•"/>
            </a:pPr>
            <a:r>
              <a:rPr lang="en-US" sz="2200" dirty="0">
                <a:cs typeface="Calibri" panose="020F0502020204030204" pitchFamily="34" charset="0"/>
              </a:rPr>
              <a:t>Generates high-resolution images using a diffusion-based process</a:t>
            </a:r>
          </a:p>
          <a:p>
            <a:pPr marL="342900" indent="-342900" algn="just">
              <a:buFont typeface="Arial" panose="020B0604020202020204" pitchFamily="34" charset="0"/>
              <a:buChar char="•"/>
            </a:pPr>
            <a:r>
              <a:rPr lang="en-US" sz="2200" dirty="0">
                <a:cs typeface="Calibri" panose="020F0502020204030204" pitchFamily="34" charset="0"/>
              </a:rPr>
              <a:t>Operates in latent space, making it more memory-efficient</a:t>
            </a:r>
          </a:p>
          <a:p>
            <a:pPr marL="342900" indent="-342900" algn="just">
              <a:buFont typeface="Arial" panose="020B0604020202020204" pitchFamily="34" charset="0"/>
              <a:buChar char="•"/>
            </a:pPr>
            <a:r>
              <a:rPr lang="en-US" sz="2200" dirty="0">
                <a:cs typeface="Calibri" panose="020F0502020204030204" pitchFamily="34" charset="0"/>
              </a:rPr>
              <a:t>Open-source and runs on consumer-level hardware (CPU/GPU)</a:t>
            </a:r>
          </a:p>
          <a:p>
            <a:pPr marL="342900" indent="-342900" algn="just">
              <a:buFont typeface="Arial" panose="020B0604020202020204" pitchFamily="34" charset="0"/>
              <a:buChar char="•"/>
            </a:pPr>
            <a:r>
              <a:rPr lang="en-US" sz="2200" dirty="0">
                <a:cs typeface="Calibri" panose="020F0502020204030204" pitchFamily="34" charset="0"/>
              </a:rPr>
              <a:t>Capable of creating photorealistic, artistic, or surreal outputs based on prompts</a:t>
            </a:r>
          </a:p>
          <a:p>
            <a:pPr algn="just"/>
            <a:endParaRPr lang="en-US" sz="2200" dirty="0">
              <a:cs typeface="Calibri" panose="020F0502020204030204" pitchFamily="34" charset="0"/>
            </a:endParaRPr>
          </a:p>
        </p:txBody>
      </p:sp>
      <p:sp>
        <p:nvSpPr>
          <p:cNvPr id="10" name="TextBox 11">
            <a:extLst>
              <a:ext uri="{FF2B5EF4-FFF2-40B4-BE49-F238E27FC236}">
                <a16:creationId xmlns:a16="http://schemas.microsoft.com/office/drawing/2014/main" id="{641877A7-E127-6BCA-2439-03D27074C8C4}"/>
              </a:ext>
            </a:extLst>
          </p:cNvPr>
          <p:cNvSpPr txBox="1"/>
          <p:nvPr/>
        </p:nvSpPr>
        <p:spPr>
          <a:xfrm>
            <a:off x="216336" y="672993"/>
            <a:ext cx="7380000" cy="808683"/>
          </a:xfrm>
          <a:prstGeom prst="rect">
            <a:avLst/>
          </a:prstGeom>
        </p:spPr>
        <p:txBody>
          <a:bodyPr wrap="square" lIns="0" tIns="0" rIns="0" bIns="0" rtlCol="0" anchor="t">
            <a:spAutoFit/>
          </a:bodyPr>
          <a:lstStyle/>
          <a:p>
            <a:pPr>
              <a:lnSpc>
                <a:spcPts val="6999"/>
              </a:lnSpc>
            </a:pPr>
            <a:r>
              <a:rPr lang="en-US" sz="4000" b="1" i="1" u="sng" dirty="0"/>
              <a:t>Introduction to Stable-Diffusion</a:t>
            </a:r>
            <a:endParaRPr lang="en-US" sz="4000" b="1" i="1" u="sng" dirty="0">
              <a:solidFill>
                <a:srgbClr val="0E0340"/>
              </a:solidFill>
            </a:endParaRPr>
          </a:p>
        </p:txBody>
      </p:sp>
    </p:spTree>
    <p:extLst>
      <p:ext uri="{BB962C8B-B14F-4D97-AF65-F5344CB8AC3E}">
        <p14:creationId xmlns:p14="http://schemas.microsoft.com/office/powerpoint/2010/main" val="95054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F1B8D-5376-37E1-C4D9-430C0ACA3679}"/>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E32D70A8-010E-76CA-A652-EFB7C6182F09}"/>
              </a:ext>
            </a:extLst>
          </p:cNvPr>
          <p:cNvSpPr txBox="1"/>
          <p:nvPr/>
        </p:nvSpPr>
        <p:spPr>
          <a:xfrm>
            <a:off x="216336" y="1536014"/>
            <a:ext cx="4499680" cy="4632935"/>
          </a:xfrm>
          <a:prstGeom prst="rect">
            <a:avLst/>
          </a:prstGeom>
        </p:spPr>
        <p:txBody>
          <a:bodyPr wrap="square" lIns="0" tIns="0" rIns="0" bIns="0" rtlCol="0" anchor="t">
            <a:spAutoFit/>
          </a:bodyPr>
          <a:lstStyle/>
          <a:p>
            <a:pPr>
              <a:buNone/>
            </a:pPr>
            <a:r>
              <a:rPr lang="en-US" sz="2300" dirty="0"/>
              <a:t>The COCO (Common Objects in Context) Captions dataset is a large-scale dataset containing images with corresponding textual descriptions. It's widely used for training and evaluating image captioning and generation models.​</a:t>
            </a:r>
          </a:p>
          <a:p>
            <a:pPr>
              <a:buNone/>
            </a:pPr>
            <a:r>
              <a:rPr lang="en-US" sz="2300" b="1" dirty="0"/>
              <a:t>Dataset Highlights:</a:t>
            </a:r>
            <a:endParaRPr lang="en-US" sz="2300" dirty="0"/>
          </a:p>
          <a:p>
            <a:pPr>
              <a:buFont typeface="Arial" panose="020B0604020202020204" pitchFamily="34" charset="0"/>
              <a:buChar char="•"/>
            </a:pPr>
            <a:r>
              <a:rPr lang="en-US" sz="2300" dirty="0"/>
              <a:t>Over 330,000 images.​</a:t>
            </a:r>
          </a:p>
          <a:p>
            <a:pPr>
              <a:buFont typeface="Arial" panose="020B0604020202020204" pitchFamily="34" charset="0"/>
              <a:buChar char="•"/>
            </a:pPr>
            <a:r>
              <a:rPr lang="en-US" sz="2300" dirty="0"/>
              <a:t>Each image has 5 different captions.​</a:t>
            </a:r>
          </a:p>
          <a:p>
            <a:pPr>
              <a:buFont typeface="Arial" panose="020B0604020202020204" pitchFamily="34" charset="0"/>
              <a:buChar char="•"/>
            </a:pPr>
            <a:r>
              <a:rPr lang="en-US" sz="2300" dirty="0"/>
              <a:t>Covers a wide range of everyday scenes and objects.​</a:t>
            </a:r>
          </a:p>
          <a:p>
            <a:pPr algn="just">
              <a:lnSpc>
                <a:spcPts val="3240"/>
              </a:lnSpc>
            </a:pPr>
            <a:endParaRPr lang="en-US" sz="2300" dirty="0">
              <a:solidFill>
                <a:srgbClr val="0E0340"/>
              </a:solidFill>
              <a:latin typeface="Questrial Light"/>
            </a:endParaRPr>
          </a:p>
        </p:txBody>
      </p:sp>
      <p:sp>
        <p:nvSpPr>
          <p:cNvPr id="10" name="TextBox 11">
            <a:extLst>
              <a:ext uri="{FF2B5EF4-FFF2-40B4-BE49-F238E27FC236}">
                <a16:creationId xmlns:a16="http://schemas.microsoft.com/office/drawing/2014/main" id="{63231E4D-83BE-AB76-D9C9-3F2A1F4639BF}"/>
              </a:ext>
            </a:extLst>
          </p:cNvPr>
          <p:cNvSpPr txBox="1"/>
          <p:nvPr/>
        </p:nvSpPr>
        <p:spPr>
          <a:xfrm>
            <a:off x="216336" y="688726"/>
            <a:ext cx="7883356" cy="808683"/>
          </a:xfrm>
          <a:prstGeom prst="rect">
            <a:avLst/>
          </a:prstGeom>
        </p:spPr>
        <p:txBody>
          <a:bodyPr wrap="square" lIns="0" tIns="0" rIns="0" bIns="0" rtlCol="0" anchor="t">
            <a:spAutoFit/>
          </a:bodyPr>
          <a:lstStyle/>
          <a:p>
            <a:pPr>
              <a:lnSpc>
                <a:spcPts val="6999"/>
              </a:lnSpc>
            </a:pPr>
            <a:r>
              <a:rPr lang="en-US" sz="4000" b="1" i="1" u="sng" dirty="0"/>
              <a:t>About the COCO Captions Dataset</a:t>
            </a:r>
            <a:endParaRPr lang="en-US" sz="4000" b="1" i="1" u="sng" dirty="0">
              <a:solidFill>
                <a:srgbClr val="0E0340"/>
              </a:solidFill>
            </a:endParaRPr>
          </a:p>
        </p:txBody>
      </p:sp>
      <p:pic>
        <p:nvPicPr>
          <p:cNvPr id="3" name="Picture 2">
            <a:extLst>
              <a:ext uri="{FF2B5EF4-FFF2-40B4-BE49-F238E27FC236}">
                <a16:creationId xmlns:a16="http://schemas.microsoft.com/office/drawing/2014/main" id="{D1B171D7-113C-1B9A-161E-F4E8B960D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1615894"/>
            <a:ext cx="4385783" cy="4261378"/>
          </a:xfrm>
          <a:prstGeom prst="rect">
            <a:avLst/>
          </a:prstGeom>
        </p:spPr>
      </p:pic>
    </p:spTree>
    <p:extLst>
      <p:ext uri="{BB962C8B-B14F-4D97-AF65-F5344CB8AC3E}">
        <p14:creationId xmlns:p14="http://schemas.microsoft.com/office/powerpoint/2010/main" val="4227535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C7D4-595B-00B5-5DED-46B16F295AC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F939EF5-E8CC-8FB8-0084-87E5017ED592}"/>
              </a:ext>
            </a:extLst>
          </p:cNvPr>
          <p:cNvPicPr>
            <a:picLocks noChangeAspect="1"/>
          </p:cNvPicPr>
          <p:nvPr/>
        </p:nvPicPr>
        <p:blipFill>
          <a:blip r:embed="rId2"/>
          <a:srcRect t="36711" b="25637"/>
          <a:stretch/>
        </p:blipFill>
        <p:spPr>
          <a:xfrm>
            <a:off x="2447763" y="4365104"/>
            <a:ext cx="5163671" cy="1944216"/>
          </a:xfrm>
          <a:prstGeom prst="rect">
            <a:avLst/>
          </a:prstGeom>
        </p:spPr>
      </p:pic>
      <p:sp>
        <p:nvSpPr>
          <p:cNvPr id="9" name="TextBox 10">
            <a:extLst>
              <a:ext uri="{FF2B5EF4-FFF2-40B4-BE49-F238E27FC236}">
                <a16:creationId xmlns:a16="http://schemas.microsoft.com/office/drawing/2014/main" id="{67ADBE42-58DB-E774-7800-0A79702D27BE}"/>
              </a:ext>
            </a:extLst>
          </p:cNvPr>
          <p:cNvSpPr txBox="1"/>
          <p:nvPr/>
        </p:nvSpPr>
        <p:spPr>
          <a:xfrm>
            <a:off x="200591" y="1628800"/>
            <a:ext cx="8640960" cy="3343672"/>
          </a:xfrm>
          <a:prstGeom prst="rect">
            <a:avLst/>
          </a:prstGeom>
        </p:spPr>
        <p:txBody>
          <a:bodyPr wrap="square" lIns="0" tIns="0" rIns="0" bIns="0" rtlCol="0" anchor="t">
            <a:spAutoFit/>
          </a:bodyPr>
          <a:lstStyle/>
          <a:p>
            <a:pPr>
              <a:buNone/>
            </a:pPr>
            <a:r>
              <a:rPr lang="en-US" sz="2300" dirty="0"/>
              <a:t>Implementing Text-to-Image Generation involves utilizing powerful tools:​</a:t>
            </a:r>
          </a:p>
          <a:p>
            <a:pPr>
              <a:buNone/>
            </a:pPr>
            <a:r>
              <a:rPr lang="en-US" sz="2300" b="1" dirty="0"/>
              <a:t>Hugging Face:</a:t>
            </a:r>
            <a:endParaRPr lang="en-US" sz="2300" dirty="0"/>
          </a:p>
          <a:p>
            <a:pPr>
              <a:buFont typeface="Arial" panose="020B0604020202020204" pitchFamily="34" charset="0"/>
              <a:buChar char="•"/>
            </a:pPr>
            <a:r>
              <a:rPr lang="en-US" sz="2300" dirty="0"/>
              <a:t>Provides pre-trained models and easy-to-use APIs.​</a:t>
            </a:r>
          </a:p>
          <a:p>
            <a:pPr>
              <a:buFont typeface="Arial" panose="020B0604020202020204" pitchFamily="34" charset="0"/>
              <a:buChar char="•"/>
            </a:pPr>
            <a:r>
              <a:rPr lang="en-US" sz="2300" dirty="0"/>
              <a:t>Facilitates model deployment and experimentation.​</a:t>
            </a:r>
          </a:p>
          <a:p>
            <a:pPr>
              <a:buNone/>
            </a:pPr>
            <a:r>
              <a:rPr lang="en-US" sz="2300" b="1" dirty="0" err="1"/>
              <a:t>PyTorch</a:t>
            </a:r>
            <a:r>
              <a:rPr lang="en-US" sz="2300" b="1" dirty="0"/>
              <a:t>:</a:t>
            </a:r>
            <a:endParaRPr lang="en-US" sz="2300" dirty="0"/>
          </a:p>
          <a:p>
            <a:pPr>
              <a:buFont typeface="Arial" panose="020B0604020202020204" pitchFamily="34" charset="0"/>
              <a:buChar char="•"/>
            </a:pPr>
            <a:r>
              <a:rPr lang="en-US" sz="2300" dirty="0"/>
              <a:t>An open-source deep learning framework.​</a:t>
            </a:r>
          </a:p>
          <a:p>
            <a:pPr>
              <a:buFont typeface="Arial" panose="020B0604020202020204" pitchFamily="34" charset="0"/>
              <a:buChar char="•"/>
            </a:pPr>
            <a:r>
              <a:rPr lang="en-US" sz="2300" dirty="0"/>
              <a:t>Offers flexibility and dynamic computation graphs.</a:t>
            </a:r>
          </a:p>
          <a:p>
            <a:pPr algn="just">
              <a:lnSpc>
                <a:spcPts val="3240"/>
              </a:lnSpc>
            </a:pPr>
            <a:endParaRPr lang="en-US" sz="2300" dirty="0">
              <a:solidFill>
                <a:srgbClr val="0E0340"/>
              </a:solidFill>
              <a:latin typeface="Questrial Light"/>
            </a:endParaRPr>
          </a:p>
        </p:txBody>
      </p:sp>
      <p:sp>
        <p:nvSpPr>
          <p:cNvPr id="10" name="TextBox 11">
            <a:extLst>
              <a:ext uri="{FF2B5EF4-FFF2-40B4-BE49-F238E27FC236}">
                <a16:creationId xmlns:a16="http://schemas.microsoft.com/office/drawing/2014/main" id="{D7C3D117-90DE-0E32-9EF0-62495F0CBD82}"/>
              </a:ext>
            </a:extLst>
          </p:cNvPr>
          <p:cNvSpPr txBox="1"/>
          <p:nvPr/>
        </p:nvSpPr>
        <p:spPr>
          <a:xfrm>
            <a:off x="200591" y="683112"/>
            <a:ext cx="7883356" cy="808683"/>
          </a:xfrm>
          <a:prstGeom prst="rect">
            <a:avLst/>
          </a:prstGeom>
        </p:spPr>
        <p:txBody>
          <a:bodyPr wrap="square" lIns="0" tIns="0" rIns="0" bIns="0" rtlCol="0" anchor="t">
            <a:spAutoFit/>
          </a:bodyPr>
          <a:lstStyle/>
          <a:p>
            <a:pPr>
              <a:lnSpc>
                <a:spcPts val="6999"/>
              </a:lnSpc>
            </a:pPr>
            <a:r>
              <a:rPr lang="en-US" sz="4000" b="1" i="1" u="sng" dirty="0"/>
              <a:t>Tools Used</a:t>
            </a:r>
            <a:endParaRPr lang="en-US" sz="4000" b="1" i="1" u="sng" dirty="0">
              <a:solidFill>
                <a:srgbClr val="0E0340"/>
              </a:solidFill>
            </a:endParaRPr>
          </a:p>
        </p:txBody>
      </p:sp>
    </p:spTree>
    <p:extLst>
      <p:ext uri="{BB962C8B-B14F-4D97-AF65-F5344CB8AC3E}">
        <p14:creationId xmlns:p14="http://schemas.microsoft.com/office/powerpoint/2010/main" val="82357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056F-720F-B716-7D29-946CA514F98D}"/>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6FAEACD7-D0E0-678D-B4D1-13AB2351A2F8}"/>
              </a:ext>
            </a:extLst>
          </p:cNvPr>
          <p:cNvSpPr txBox="1"/>
          <p:nvPr/>
        </p:nvSpPr>
        <p:spPr>
          <a:xfrm>
            <a:off x="283068" y="1857632"/>
            <a:ext cx="3861772" cy="4062651"/>
          </a:xfrm>
          <a:prstGeom prst="rect">
            <a:avLst/>
          </a:prstGeom>
        </p:spPr>
        <p:txBody>
          <a:bodyPr wrap="square" lIns="0" tIns="0" rIns="0" bIns="0" rtlCol="0" anchor="t">
            <a:spAutoFit/>
          </a:bodyPr>
          <a:lstStyle/>
          <a:p>
            <a:pPr>
              <a:buFont typeface="Arial" panose="020B0604020202020204" pitchFamily="34" charset="0"/>
              <a:buChar char="•"/>
            </a:pPr>
            <a:r>
              <a:rPr lang="en-US" sz="2400" b="1" dirty="0"/>
              <a:t>Input:</a:t>
            </a:r>
            <a:r>
              <a:rPr lang="en-US" sz="2400" dirty="0"/>
              <a:t> Text prompt</a:t>
            </a:r>
          </a:p>
          <a:p>
            <a:pPr>
              <a:buFont typeface="Arial" panose="020B0604020202020204" pitchFamily="34" charset="0"/>
              <a:buChar char="•"/>
            </a:pPr>
            <a:r>
              <a:rPr lang="en-US" sz="2400" b="1" dirty="0"/>
              <a:t>Tokenizer:</a:t>
            </a:r>
            <a:r>
              <a:rPr lang="en-US" sz="2400" dirty="0"/>
              <a:t> Converts text into tokens</a:t>
            </a:r>
          </a:p>
          <a:p>
            <a:pPr>
              <a:buFont typeface="Arial" panose="020B0604020202020204" pitchFamily="34" charset="0"/>
              <a:buChar char="•"/>
            </a:pPr>
            <a:r>
              <a:rPr lang="en-US" sz="2400" b="1" dirty="0"/>
              <a:t>Transformer Encoder-Decoder:</a:t>
            </a:r>
            <a:r>
              <a:rPr lang="en-US" sz="2400" dirty="0"/>
              <a:t> Understands context &amp; meaning</a:t>
            </a:r>
          </a:p>
          <a:p>
            <a:pPr>
              <a:buFont typeface="Arial" panose="020B0604020202020204" pitchFamily="34" charset="0"/>
              <a:buChar char="•"/>
            </a:pPr>
            <a:r>
              <a:rPr lang="en-US" sz="2400" b="1" dirty="0"/>
              <a:t>Image Decoder (VAE or Diffusion-based):</a:t>
            </a:r>
            <a:r>
              <a:rPr lang="en-US" sz="2400" dirty="0"/>
              <a:t> Converts encoded representation to image</a:t>
            </a:r>
          </a:p>
          <a:p>
            <a:pPr>
              <a:buFont typeface="Arial" panose="020B0604020202020204" pitchFamily="34" charset="0"/>
              <a:buChar char="•"/>
            </a:pPr>
            <a:r>
              <a:rPr lang="en-US" sz="2400" b="1" dirty="0"/>
              <a:t>Output:</a:t>
            </a:r>
            <a:r>
              <a:rPr lang="en-US" sz="2400" dirty="0"/>
              <a:t> Synthesized image</a:t>
            </a:r>
          </a:p>
        </p:txBody>
      </p:sp>
      <p:sp>
        <p:nvSpPr>
          <p:cNvPr id="10" name="TextBox 11">
            <a:extLst>
              <a:ext uri="{FF2B5EF4-FFF2-40B4-BE49-F238E27FC236}">
                <a16:creationId xmlns:a16="http://schemas.microsoft.com/office/drawing/2014/main" id="{3FC0CE18-5D30-74A7-F928-9BEE937A5226}"/>
              </a:ext>
            </a:extLst>
          </p:cNvPr>
          <p:cNvSpPr txBox="1"/>
          <p:nvPr/>
        </p:nvSpPr>
        <p:spPr>
          <a:xfrm>
            <a:off x="283068" y="899250"/>
            <a:ext cx="6593188" cy="808683"/>
          </a:xfrm>
          <a:prstGeom prst="rect">
            <a:avLst/>
          </a:prstGeom>
        </p:spPr>
        <p:txBody>
          <a:bodyPr wrap="square" lIns="0" tIns="0" rIns="0" bIns="0" rtlCol="0" anchor="t">
            <a:spAutoFit/>
          </a:bodyPr>
          <a:lstStyle/>
          <a:p>
            <a:pPr>
              <a:lnSpc>
                <a:spcPts val="6999"/>
              </a:lnSpc>
            </a:pPr>
            <a:r>
              <a:rPr lang="en-US" sz="4000" b="1" i="1" u="sng" dirty="0"/>
              <a:t>Model Architecture Overview</a:t>
            </a:r>
            <a:endParaRPr lang="en-US" sz="4000" b="1" i="1" u="sng" dirty="0">
              <a:solidFill>
                <a:srgbClr val="0E0340"/>
              </a:solidFill>
            </a:endParaRPr>
          </a:p>
        </p:txBody>
      </p:sp>
      <p:pic>
        <p:nvPicPr>
          <p:cNvPr id="3" name="Picture 2">
            <a:extLst>
              <a:ext uri="{FF2B5EF4-FFF2-40B4-BE49-F238E27FC236}">
                <a16:creationId xmlns:a16="http://schemas.microsoft.com/office/drawing/2014/main" id="{D289B016-17A6-CF3D-9881-3AC29CDF6BFF}"/>
              </a:ext>
            </a:extLst>
          </p:cNvPr>
          <p:cNvPicPr>
            <a:picLocks noChangeAspect="1"/>
          </p:cNvPicPr>
          <p:nvPr/>
        </p:nvPicPr>
        <p:blipFill>
          <a:blip r:embed="rId2"/>
          <a:stretch>
            <a:fillRect/>
          </a:stretch>
        </p:blipFill>
        <p:spPr>
          <a:xfrm>
            <a:off x="4582164" y="1903000"/>
            <a:ext cx="4355664" cy="4355664"/>
          </a:xfrm>
          <a:prstGeom prst="rect">
            <a:avLst/>
          </a:prstGeom>
        </p:spPr>
      </p:pic>
    </p:spTree>
    <p:extLst>
      <p:ext uri="{BB962C8B-B14F-4D97-AF65-F5344CB8AC3E}">
        <p14:creationId xmlns:p14="http://schemas.microsoft.com/office/powerpoint/2010/main" val="239366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6965C-7AA2-FD5D-E7A1-89114ED370C2}"/>
            </a:ext>
          </a:extLst>
        </p:cNvPr>
        <p:cNvGrpSpPr/>
        <p:nvPr/>
      </p:nvGrpSpPr>
      <p:grpSpPr>
        <a:xfrm>
          <a:off x="0" y="0"/>
          <a:ext cx="0" cy="0"/>
          <a:chOff x="0" y="0"/>
          <a:chExt cx="0" cy="0"/>
        </a:xfrm>
      </p:grpSpPr>
      <p:sp>
        <p:nvSpPr>
          <p:cNvPr id="9" name="TextBox 10">
            <a:extLst>
              <a:ext uri="{FF2B5EF4-FFF2-40B4-BE49-F238E27FC236}">
                <a16:creationId xmlns:a16="http://schemas.microsoft.com/office/drawing/2014/main" id="{03AD24AC-B2F6-BBD3-449A-6650AA03D886}"/>
              </a:ext>
            </a:extLst>
          </p:cNvPr>
          <p:cNvSpPr txBox="1"/>
          <p:nvPr/>
        </p:nvSpPr>
        <p:spPr>
          <a:xfrm>
            <a:off x="216336" y="1604377"/>
            <a:ext cx="8640960" cy="4632935"/>
          </a:xfrm>
          <a:prstGeom prst="rect">
            <a:avLst/>
          </a:prstGeom>
        </p:spPr>
        <p:txBody>
          <a:bodyPr wrap="square" lIns="0" tIns="0" rIns="0" bIns="0" rtlCol="0" anchor="t">
            <a:spAutoFit/>
          </a:bodyPr>
          <a:lstStyle/>
          <a:p>
            <a:r>
              <a:rPr lang="en-US" sz="2300" dirty="0"/>
              <a:t>1. </a:t>
            </a:r>
            <a:r>
              <a:rPr lang="en-US" sz="2300" u="sng" dirty="0"/>
              <a:t>Install Required Libraries: </a:t>
            </a:r>
            <a:r>
              <a:rPr lang="en-US" sz="2300" dirty="0"/>
              <a:t>Use pip to install transformers, torch, and datasets for working with the model and data.</a:t>
            </a:r>
          </a:p>
          <a:p>
            <a:r>
              <a:rPr lang="en-US" sz="2300" dirty="0"/>
              <a:t>2. </a:t>
            </a:r>
            <a:r>
              <a:rPr lang="en-US" sz="2300" u="sng" dirty="0"/>
              <a:t>Load Pre-trained Model: </a:t>
            </a:r>
            <a:r>
              <a:rPr lang="en-US" sz="2300" dirty="0"/>
              <a:t>Fetch the Stable Diffusion from Hugging Face's model hub for ready-to-use image generation.</a:t>
            </a:r>
          </a:p>
          <a:p>
            <a:r>
              <a:rPr lang="en-US" sz="2300" dirty="0"/>
              <a:t>3. </a:t>
            </a:r>
            <a:r>
              <a:rPr lang="en-US" sz="2300" u="sng" dirty="0"/>
              <a:t>Load Dataset:</a:t>
            </a:r>
            <a:r>
              <a:rPr lang="en-US" sz="2300" dirty="0"/>
              <a:t> Use the COCO Captions dataset or your own list of text prompts.</a:t>
            </a:r>
          </a:p>
          <a:p>
            <a:r>
              <a:rPr lang="en-US" sz="2300" dirty="0"/>
              <a:t>4. </a:t>
            </a:r>
            <a:r>
              <a:rPr lang="en-US" sz="2300" u="sng" dirty="0"/>
              <a:t>Tokenize Text: </a:t>
            </a:r>
            <a:r>
              <a:rPr lang="en-US" sz="2300" dirty="0"/>
              <a:t>Convert natural language prompts into token format compatible with the model.</a:t>
            </a:r>
          </a:p>
          <a:p>
            <a:r>
              <a:rPr lang="en-US" sz="2300" dirty="0"/>
              <a:t>5. </a:t>
            </a:r>
            <a:r>
              <a:rPr lang="en-US" sz="2300" u="sng" dirty="0"/>
              <a:t>Generate Image: </a:t>
            </a:r>
            <a:r>
              <a:rPr lang="en-US" sz="2300" dirty="0"/>
              <a:t>Pass tokens into the model to generate image outputs.</a:t>
            </a:r>
          </a:p>
          <a:p>
            <a:r>
              <a:rPr lang="en-US" sz="2300" dirty="0"/>
              <a:t>6. </a:t>
            </a:r>
            <a:r>
              <a:rPr lang="en-US" sz="2300" u="sng" dirty="0"/>
              <a:t>Display/Save Output: </a:t>
            </a:r>
            <a:r>
              <a:rPr lang="en-US" sz="2300" dirty="0"/>
              <a:t>Visualize or save the generated images for analysis or presentation.</a:t>
            </a:r>
          </a:p>
          <a:p>
            <a:pPr algn="just">
              <a:lnSpc>
                <a:spcPts val="3240"/>
              </a:lnSpc>
            </a:pPr>
            <a:endParaRPr lang="en-US" sz="2300" dirty="0">
              <a:solidFill>
                <a:srgbClr val="0E0340"/>
              </a:solidFill>
              <a:latin typeface="Questrial Light"/>
            </a:endParaRPr>
          </a:p>
        </p:txBody>
      </p:sp>
      <p:sp>
        <p:nvSpPr>
          <p:cNvPr id="10" name="TextBox 11">
            <a:extLst>
              <a:ext uri="{FF2B5EF4-FFF2-40B4-BE49-F238E27FC236}">
                <a16:creationId xmlns:a16="http://schemas.microsoft.com/office/drawing/2014/main" id="{809A490A-8F08-8F95-0568-EE02A33A5B0B}"/>
              </a:ext>
            </a:extLst>
          </p:cNvPr>
          <p:cNvSpPr txBox="1"/>
          <p:nvPr/>
        </p:nvSpPr>
        <p:spPr>
          <a:xfrm>
            <a:off x="216336" y="620688"/>
            <a:ext cx="4859720" cy="808683"/>
          </a:xfrm>
          <a:prstGeom prst="rect">
            <a:avLst/>
          </a:prstGeom>
        </p:spPr>
        <p:txBody>
          <a:bodyPr wrap="square" lIns="0" tIns="0" rIns="0" bIns="0" rtlCol="0" anchor="t">
            <a:spAutoFit/>
          </a:bodyPr>
          <a:lstStyle/>
          <a:p>
            <a:pPr>
              <a:lnSpc>
                <a:spcPts val="6999"/>
              </a:lnSpc>
            </a:pPr>
            <a:r>
              <a:rPr lang="en-US" sz="4000" b="1" i="1" u="sng" dirty="0"/>
              <a:t>Implementation Steps</a:t>
            </a:r>
            <a:endParaRPr lang="en-US" sz="4000" b="1" i="1" u="sng" dirty="0">
              <a:solidFill>
                <a:srgbClr val="0E0340"/>
              </a:solidFill>
            </a:endParaRPr>
          </a:p>
        </p:txBody>
      </p:sp>
    </p:spTree>
    <p:extLst>
      <p:ext uri="{BB962C8B-B14F-4D97-AF65-F5344CB8AC3E}">
        <p14:creationId xmlns:p14="http://schemas.microsoft.com/office/powerpoint/2010/main" val="498696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903</Words>
  <Application>Microsoft Macintosh PowerPoint</Application>
  <PresentationFormat>On-screen Show (4:3)</PresentationFormat>
  <Paragraphs>97</Paragraphs>
  <Slides>15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Anton</vt:lpstr>
      <vt:lpstr>Arial</vt:lpstr>
      <vt:lpstr>Calibri</vt:lpstr>
      <vt:lpstr>Courier New</vt:lpstr>
      <vt:lpstr>Fira Sans</vt:lpstr>
      <vt:lpstr>Questrial Light</vt:lpstr>
      <vt:lpstr>Symbol</vt:lpstr>
      <vt:lpstr>Times New Roman</vt:lpstr>
      <vt:lpstr>TT Chocolates</vt:lpstr>
      <vt:lpstr>TT Chocolates Bold</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Vaibhav Vasani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H-DV</dc:title>
  <dc:subject>Data Visualization</dc:subject>
  <dc:creator>Vaibhav Vasani</dc:creator>
  <cp:keywords>Data Visualization</cp:keywords>
  <dc:description>Vaibhav</dc:description>
  <cp:lastModifiedBy>16010122156_TY_Ronak Rathod</cp:lastModifiedBy>
  <cp:revision>33</cp:revision>
  <dcterms:created xsi:type="dcterms:W3CDTF">2021-02-11T03:47:51Z</dcterms:created>
  <dcterms:modified xsi:type="dcterms:W3CDTF">2025-04-14T11:14:37Z</dcterms:modified>
  <cp:category>Honours</cp:category>
</cp:coreProperties>
</file>